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Lst>
  <p:sldSz cy="6858000" cx="12192000"/>
  <p:notesSz cx="6858000" cy="9144000"/>
  <p:embeddedFontLst>
    <p:embeddedFont>
      <p:font typeface="Gill Sans"/>
      <p:regular r:id="rId51"/>
      <p:bold r:id="rId52"/>
    </p:embeddedFont>
    <p:embeddedFont>
      <p:font typeface="Source Sans Pro"/>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GillSans-regular.fntdata"/><Relationship Id="rId50" Type="http://schemas.openxmlformats.org/officeDocument/2006/relationships/slide" Target="slides/slide46.xml"/><Relationship Id="rId53" Type="http://schemas.openxmlformats.org/officeDocument/2006/relationships/font" Target="fonts/SourceSansPro-regular.fntdata"/><Relationship Id="rId52" Type="http://schemas.openxmlformats.org/officeDocument/2006/relationships/font" Target="fonts/GillSans-bold.fntdata"/><Relationship Id="rId11" Type="http://schemas.openxmlformats.org/officeDocument/2006/relationships/slide" Target="slides/slide7.xml"/><Relationship Id="rId55" Type="http://schemas.openxmlformats.org/officeDocument/2006/relationships/font" Target="fonts/SourceSansPro-italic.fntdata"/><Relationship Id="rId10" Type="http://schemas.openxmlformats.org/officeDocument/2006/relationships/slide" Target="slides/slide6.xml"/><Relationship Id="rId54" Type="http://schemas.openxmlformats.org/officeDocument/2006/relationships/font" Target="fonts/SourceSansPro-bold.fntdata"/><Relationship Id="rId13" Type="http://schemas.openxmlformats.org/officeDocument/2006/relationships/slide" Target="slides/slide9.xml"/><Relationship Id="rId12" Type="http://schemas.openxmlformats.org/officeDocument/2006/relationships/slide" Target="slides/slide8.xml"/><Relationship Id="rId56" Type="http://schemas.openxmlformats.org/officeDocument/2006/relationships/font" Target="fonts/SourceSansPro-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gif>
</file>

<file path=ppt/media/image15.jp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41.png>
</file>

<file path=ppt/media/image42.png>
</file>

<file path=ppt/media/image43.jpg>
</file>

<file path=ppt/media/image44.jpg>
</file>

<file path=ppt/media/image45.jp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Example: Child showing tantrums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7" name="Google Shape;17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https://www.britannica.com/science/Gestalt-psychology</a:t>
            </a:r>
            <a:endParaRPr/>
          </a:p>
          <a:p>
            <a:pPr indent="0" lvl="0" marL="0" rtl="0" algn="l">
              <a:spcBef>
                <a:spcPts val="0"/>
              </a:spcBef>
              <a:spcAft>
                <a:spcPts val="0"/>
              </a:spcAft>
              <a:buNone/>
            </a:pPr>
            <a:r>
              <a:t/>
            </a:r>
            <a:endParaRPr/>
          </a:p>
        </p:txBody>
      </p:sp>
      <p:sp>
        <p:nvSpPr>
          <p:cNvPr id="370" name="Google Shape;370;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9" name="Google Shape;389;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1" name="Google Shape;431;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2" name="Google Shape;432;p4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9" name="Google Shape;439;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Empiricism: by John Locke </a:t>
            </a:r>
            <a:endParaRPr/>
          </a:p>
          <a:p>
            <a:pPr indent="0" lvl="0" marL="0" rtl="0" algn="l">
              <a:spcBef>
                <a:spcPts val="0"/>
              </a:spcBef>
              <a:spcAft>
                <a:spcPts val="0"/>
              </a:spcAft>
              <a:buNone/>
            </a:pPr>
            <a:r>
              <a:rPr lang="en-US"/>
              <a:t>Based on the claim that experience is the source of knowledge. (observation through senses i.e.: sight, hearing, taste, touch and smell)</a:t>
            </a:r>
            <a:endParaRPr/>
          </a:p>
          <a:p>
            <a:pPr indent="0" lvl="0" marL="0" rtl="0" algn="l">
              <a:spcBef>
                <a:spcPts val="0"/>
              </a:spcBef>
              <a:spcAft>
                <a:spcPts val="0"/>
              </a:spcAft>
              <a:buNone/>
            </a:pPr>
            <a:r>
              <a:t/>
            </a:r>
            <a:endParaRPr/>
          </a:p>
        </p:txBody>
      </p:sp>
      <p:sp>
        <p:nvSpPr>
          <p:cNvPr id="155" name="Google Shape;15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000">
                <a:solidFill>
                  <a:srgbClr val="C00000"/>
                </a:solidFill>
                <a:latin typeface="Calibri"/>
                <a:ea typeface="Calibri"/>
                <a:cs typeface="Calibri"/>
                <a:sym typeface="Calibri"/>
              </a:rPr>
              <a:t>Basic psychology: </a:t>
            </a:r>
            <a:r>
              <a:rPr b="0" i="0" lang="en-US" sz="1200">
                <a:solidFill>
                  <a:schemeClr val="dk1"/>
                </a:solidFill>
                <a:latin typeface="Calibri"/>
                <a:ea typeface="Calibri"/>
                <a:cs typeface="Calibri"/>
                <a:sym typeface="Calibri"/>
              </a:rPr>
              <a:t>purely theoretical, with the intent of increasing our understanding of certain phenomena or behavior but without seeking to solve or treat these problems.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Eg: A study looking at how caffeine consumption impacts the brain</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A study assessing whether men or women are more likely to be diagnosed with depression</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A study looking at how attachment styles among children of divorced parents compare to those raised by married parents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Applied psychology: involves taking known psychological theories and principles to solve problems being experienced within other areas or fields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Many psychological studies on addiction reveal that the main cause of addiction is the stress factor. </a:t>
            </a:r>
            <a:endParaRPr b="0" i="0"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t/>
            </a:r>
            <a:endParaRPr sz="1800">
              <a:latin typeface="Arial"/>
              <a:ea typeface="Arial"/>
              <a:cs typeface="Arial"/>
              <a:sym typeface="Arial"/>
            </a:endParaRPr>
          </a:p>
          <a:p>
            <a:pPr indent="0" lvl="0" marL="0" rtl="0" algn="l">
              <a:spcBef>
                <a:spcPts val="0"/>
              </a:spcBef>
              <a:spcAft>
                <a:spcPts val="0"/>
              </a:spcAft>
              <a:buNone/>
            </a:pPr>
            <a:br>
              <a:rPr lang="en-US"/>
            </a:br>
            <a:endParaRPr/>
          </a:p>
        </p:txBody>
      </p:sp>
      <p:sp>
        <p:nvSpPr>
          <p:cNvPr id="163" name="Google Shape;16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2"/>
          <p:cNvSpPr/>
          <p:nvPr/>
        </p:nvSpPr>
        <p:spPr>
          <a:xfrm>
            <a:off x="446534" y="3085765"/>
            <a:ext cx="11262866" cy="330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600"/>
              <a:buFont typeface="Gill Sans"/>
              <a:buNone/>
              <a:defRPr sz="36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spcBef>
                <a:spcPts val="320"/>
              </a:spcBef>
              <a:spcAft>
                <a:spcPts val="0"/>
              </a:spcAft>
              <a:buSzPts val="1472"/>
              <a:buNone/>
              <a:defRPr sz="1600" cap="none">
                <a:solidFill>
                  <a:schemeClr val="accent2"/>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22" name="Google Shape;22;p2"/>
          <p:cNvSpPr txBox="1"/>
          <p:nvPr>
            <p:ph idx="10" type="dt"/>
          </p:nvPr>
        </p:nvSpPr>
        <p:spPr>
          <a:xfrm>
            <a:off x="7605951" y="5956137"/>
            <a:ext cx="28448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
          <p:cNvSpPr txBox="1"/>
          <p:nvPr>
            <p:ph idx="12" type="sldNum"/>
          </p:nvPr>
        </p:nvSpPr>
        <p:spPr>
          <a:xfrm>
            <a:off x="10558300" y="5956137"/>
            <a:ext cx="101644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9F276A"/>
                </a:solidFill>
                <a:latin typeface="Gill Sans"/>
                <a:ea typeface="Gill Sans"/>
                <a:cs typeface="Gill Sans"/>
                <a:sym typeface="Gill Sans"/>
              </a:defRPr>
            </a:lvl1pPr>
            <a:lvl2pPr indent="0" lvl="1" marL="0" algn="r">
              <a:spcBef>
                <a:spcPts val="0"/>
              </a:spcBef>
              <a:buNone/>
              <a:defRPr b="0" i="0" sz="900" u="none" cap="none" strike="noStrike">
                <a:solidFill>
                  <a:srgbClr val="9F276A"/>
                </a:solidFill>
                <a:latin typeface="Gill Sans"/>
                <a:ea typeface="Gill Sans"/>
                <a:cs typeface="Gill Sans"/>
                <a:sym typeface="Gill Sans"/>
              </a:defRPr>
            </a:lvl2pPr>
            <a:lvl3pPr indent="0" lvl="2" marL="0" algn="r">
              <a:spcBef>
                <a:spcPts val="0"/>
              </a:spcBef>
              <a:buNone/>
              <a:defRPr b="0" i="0" sz="900" u="none" cap="none" strike="noStrike">
                <a:solidFill>
                  <a:srgbClr val="9F276A"/>
                </a:solidFill>
                <a:latin typeface="Gill Sans"/>
                <a:ea typeface="Gill Sans"/>
                <a:cs typeface="Gill Sans"/>
                <a:sym typeface="Gill Sans"/>
              </a:defRPr>
            </a:lvl3pPr>
            <a:lvl4pPr indent="0" lvl="3" marL="0" algn="r">
              <a:spcBef>
                <a:spcPts val="0"/>
              </a:spcBef>
              <a:buNone/>
              <a:defRPr b="0" i="0" sz="900" u="none" cap="none" strike="noStrike">
                <a:solidFill>
                  <a:srgbClr val="9F276A"/>
                </a:solidFill>
                <a:latin typeface="Gill Sans"/>
                <a:ea typeface="Gill Sans"/>
                <a:cs typeface="Gill Sans"/>
                <a:sym typeface="Gill Sans"/>
              </a:defRPr>
            </a:lvl4pPr>
            <a:lvl5pPr indent="0" lvl="4" marL="0" algn="r">
              <a:spcBef>
                <a:spcPts val="0"/>
              </a:spcBef>
              <a:buNone/>
              <a:defRPr b="0" i="0" sz="900" u="none" cap="none" strike="noStrike">
                <a:solidFill>
                  <a:srgbClr val="9F276A"/>
                </a:solidFill>
                <a:latin typeface="Gill Sans"/>
                <a:ea typeface="Gill Sans"/>
                <a:cs typeface="Gill Sans"/>
                <a:sym typeface="Gill Sans"/>
              </a:defRPr>
            </a:lvl5pPr>
            <a:lvl6pPr indent="0" lvl="5" marL="0" algn="r">
              <a:spcBef>
                <a:spcPts val="0"/>
              </a:spcBef>
              <a:buNone/>
              <a:defRPr b="0" i="0" sz="900" u="none" cap="none" strike="noStrike">
                <a:solidFill>
                  <a:srgbClr val="9F276A"/>
                </a:solidFill>
                <a:latin typeface="Gill Sans"/>
                <a:ea typeface="Gill Sans"/>
                <a:cs typeface="Gill Sans"/>
                <a:sym typeface="Gill Sans"/>
              </a:defRPr>
            </a:lvl6pPr>
            <a:lvl7pPr indent="0" lvl="6" marL="0" algn="r">
              <a:spcBef>
                <a:spcPts val="0"/>
              </a:spcBef>
              <a:buNone/>
              <a:defRPr b="0" i="0" sz="900" u="none" cap="none" strike="noStrike">
                <a:solidFill>
                  <a:srgbClr val="9F276A"/>
                </a:solidFill>
                <a:latin typeface="Gill Sans"/>
                <a:ea typeface="Gill Sans"/>
                <a:cs typeface="Gill Sans"/>
                <a:sym typeface="Gill Sans"/>
              </a:defRPr>
            </a:lvl7pPr>
            <a:lvl8pPr indent="0" lvl="7" marL="0" algn="r">
              <a:spcBef>
                <a:spcPts val="0"/>
              </a:spcBef>
              <a:buNone/>
              <a:defRPr b="0" i="0" sz="900" u="none" cap="none" strike="noStrike">
                <a:solidFill>
                  <a:srgbClr val="9F276A"/>
                </a:solidFill>
                <a:latin typeface="Gill Sans"/>
                <a:ea typeface="Gill Sans"/>
                <a:cs typeface="Gill Sans"/>
                <a:sym typeface="Gill Sans"/>
              </a:defRPr>
            </a:lvl8pPr>
            <a:lvl9pPr indent="0" lvl="8" marL="0" algn="r">
              <a:spcBef>
                <a:spcPts val="0"/>
              </a:spcBef>
              <a:buNone/>
              <a:defRPr b="0" i="0" sz="900" u="none" cap="none" strike="noStrike">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2" name="Shape 82"/>
        <p:cNvGrpSpPr/>
        <p:nvPr/>
      </p:nvGrpSpPr>
      <p:grpSpPr>
        <a:xfrm>
          <a:off x="0" y="0"/>
          <a:ext cx="0" cy="0"/>
          <a:chOff x="0" y="0"/>
          <a:chExt cx="0" cy="0"/>
        </a:xfrm>
      </p:grpSpPr>
      <p:sp>
        <p:nvSpPr>
          <p:cNvPr id="83" name="Google Shape;83;p11"/>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 type="body"/>
          </p:nvPr>
        </p:nvSpPr>
        <p:spPr>
          <a:xfrm rot="5400000">
            <a:off x="4334603" y="-1417408"/>
            <a:ext cx="3522794" cy="11029616"/>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22072" lvl="1" marL="914400" algn="l">
              <a:spcBef>
                <a:spcPts val="600"/>
              </a:spcBef>
              <a:spcAft>
                <a:spcPts val="0"/>
              </a:spcAft>
              <a:buSzPts val="1472"/>
              <a:buChar char="◼"/>
              <a:defRPr/>
            </a:lvl2pPr>
            <a:lvl3pPr indent="-310388" lvl="2" marL="1371600" algn="l">
              <a:spcBef>
                <a:spcPts val="600"/>
              </a:spcBef>
              <a:spcAft>
                <a:spcPts val="0"/>
              </a:spcAft>
              <a:buSzPts val="1288"/>
              <a:buChar char="◼"/>
              <a:defRPr/>
            </a:lvl3pPr>
            <a:lvl4pPr indent="-298703" lvl="3" marL="1828800" algn="l">
              <a:spcBef>
                <a:spcPts val="600"/>
              </a:spcBef>
              <a:spcAft>
                <a:spcPts val="0"/>
              </a:spcAft>
              <a:buSzPts val="1104"/>
              <a:buChar char="◼"/>
              <a:defRPr/>
            </a:lvl4pPr>
            <a:lvl5pPr indent="-298704" lvl="4" marL="2286000" algn="l">
              <a:spcBef>
                <a:spcPts val="600"/>
              </a:spcBef>
              <a:spcAft>
                <a:spcPts val="0"/>
              </a:spcAft>
              <a:buSzPts val="1104"/>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6" name="Google Shape;86;p1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9" name="Shape 89"/>
        <p:cNvGrpSpPr/>
        <p:nvPr/>
      </p:nvGrpSpPr>
      <p:grpSpPr>
        <a:xfrm>
          <a:off x="0" y="0"/>
          <a:ext cx="0" cy="0"/>
          <a:chOff x="0" y="0"/>
          <a:chExt cx="0" cy="0"/>
        </a:xfrm>
      </p:grpSpPr>
      <p:sp>
        <p:nvSpPr>
          <p:cNvPr id="90" name="Google Shape;90;p12"/>
          <p:cNvSpPr/>
          <p:nvPr/>
        </p:nvSpPr>
        <p:spPr>
          <a:xfrm>
            <a:off x="8839201" y="599725"/>
            <a:ext cx="2906817" cy="581695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2"/>
          <p:cNvSpPr txBox="1"/>
          <p:nvPr>
            <p:ph type="title"/>
          </p:nvPr>
        </p:nvSpPr>
        <p:spPr>
          <a:xfrm rot="5400000">
            <a:off x="7249746" y="2265181"/>
            <a:ext cx="5183073" cy="200416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2"/>
          <p:cNvSpPr txBox="1"/>
          <p:nvPr>
            <p:ph idx="1" type="body"/>
          </p:nvPr>
        </p:nvSpPr>
        <p:spPr>
          <a:xfrm rot="5400000">
            <a:off x="2131526" y="-680877"/>
            <a:ext cx="5183073" cy="789627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93" name="Google Shape;93;p12"/>
          <p:cNvSpPr txBox="1"/>
          <p:nvPr>
            <p:ph idx="10" type="dt"/>
          </p:nvPr>
        </p:nvSpPr>
        <p:spPr>
          <a:xfrm>
            <a:off x="8993673" y="5956137"/>
            <a:ext cx="1328141"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2"/>
          <p:cNvSpPr txBox="1"/>
          <p:nvPr>
            <p:ph idx="11" type="ftr"/>
          </p:nvPr>
        </p:nvSpPr>
        <p:spPr>
          <a:xfrm>
            <a:off x="774923" y="5951811"/>
            <a:ext cx="789627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2"/>
          <p:cNvSpPr txBox="1"/>
          <p:nvPr>
            <p:ph idx="12" type="sldNum"/>
          </p:nvPr>
        </p:nvSpPr>
        <p:spPr>
          <a:xfrm>
            <a:off x="10446615" y="5956137"/>
            <a:ext cx="116419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3"/>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29" name="Google Shape;29;p3"/>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2" type="sldNum"/>
          </p:nvPr>
        </p:nvSpPr>
        <p:spPr>
          <a:xfrm>
            <a:off x="10558300" y="5956137"/>
            <a:ext cx="105250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4"/>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6" name="Google Shape;36;p4"/>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7" name="Google Shape;37;p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5"/>
          <p:cNvSpPr/>
          <p:nvPr/>
        </p:nvSpPr>
        <p:spPr>
          <a:xfrm>
            <a:off x="447817" y="5141974"/>
            <a:ext cx="11290860"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txBox="1"/>
          <p:nvPr>
            <p:ph type="title"/>
          </p:nvPr>
        </p:nvSpPr>
        <p:spPr>
          <a:xfrm>
            <a:off x="581193" y="3043910"/>
            <a:ext cx="11029615" cy="149750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600"/>
              <a:buFont typeface="Gill Sans"/>
              <a:buNone/>
              <a:defRPr b="0" sz="360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5"/>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sz="1800" cap="none">
                <a:solidFill>
                  <a:schemeClr val="accent2"/>
                </a:solidFill>
              </a:defRPr>
            </a:lvl1pPr>
            <a:lvl2pPr indent="-228600" lvl="1" marL="914400" algn="l">
              <a:spcBef>
                <a:spcPts val="600"/>
              </a:spcBef>
              <a:spcAft>
                <a:spcPts val="0"/>
              </a:spcAft>
              <a:buSzPts val="1656"/>
              <a:buNone/>
              <a:defRPr sz="1800">
                <a:solidFill>
                  <a:srgbClr val="888888"/>
                </a:solidFill>
              </a:defRPr>
            </a:lvl2pPr>
            <a:lvl3pPr indent="-228600" lvl="2" marL="1371600" algn="l">
              <a:spcBef>
                <a:spcPts val="600"/>
              </a:spcBef>
              <a:spcAft>
                <a:spcPts val="0"/>
              </a:spcAft>
              <a:buSzPts val="1472"/>
              <a:buNone/>
              <a:defRPr sz="1600">
                <a:solidFill>
                  <a:srgbClr val="888888"/>
                </a:solidFill>
              </a:defRPr>
            </a:lvl3pPr>
            <a:lvl4pPr indent="-228600" lvl="3" marL="1828800" algn="l">
              <a:spcBef>
                <a:spcPts val="600"/>
              </a:spcBef>
              <a:spcAft>
                <a:spcPts val="0"/>
              </a:spcAft>
              <a:buSzPts val="1288"/>
              <a:buNone/>
              <a:defRPr sz="1400">
                <a:solidFill>
                  <a:srgbClr val="888888"/>
                </a:solidFill>
              </a:defRPr>
            </a:lvl4pPr>
            <a:lvl5pPr indent="-228600" lvl="4" marL="2286000" algn="l">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44" name="Google Shape;44;p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5"/>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6"/>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 type="body"/>
          </p:nvPr>
        </p:nvSpPr>
        <p:spPr>
          <a:xfrm>
            <a:off x="887219" y="2250892"/>
            <a:ext cx="5087075" cy="536005"/>
          </a:xfrm>
          <a:prstGeom prst="rect">
            <a:avLst/>
          </a:prstGeom>
          <a:noFill/>
          <a:ln>
            <a:noFill/>
          </a:ln>
        </p:spPr>
        <p:txBody>
          <a:bodyPr anchorCtr="0" anchor="b" bIns="45700" lIns="91425" spcFirstLastPara="1" rIns="91425" wrap="square" tIns="45700">
            <a:noAutofit/>
          </a:bodyPr>
          <a:lstStyle>
            <a:lvl1pPr indent="-228600" lvl="0" marL="457200" algn="l">
              <a:spcBef>
                <a:spcPts val="440"/>
              </a:spcBef>
              <a:spcAft>
                <a:spcPts val="0"/>
              </a:spcAft>
              <a:buSzPts val="2024"/>
              <a:buNone/>
              <a:defRPr b="0" sz="2200">
                <a:solidFill>
                  <a:schemeClr val="accent2"/>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51" name="Google Shape;51;p6"/>
          <p:cNvSpPr txBox="1"/>
          <p:nvPr>
            <p:ph idx="2" type="body"/>
          </p:nvPr>
        </p:nvSpPr>
        <p:spPr>
          <a:xfrm>
            <a:off x="581194"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52" name="Google Shape;52;p6"/>
          <p:cNvSpPr txBox="1"/>
          <p:nvPr>
            <p:ph idx="3" type="body"/>
          </p:nvPr>
        </p:nvSpPr>
        <p:spPr>
          <a:xfrm>
            <a:off x="6523735" y="2250892"/>
            <a:ext cx="5087073" cy="553373"/>
          </a:xfrm>
          <a:prstGeom prst="rect">
            <a:avLst/>
          </a:prstGeom>
          <a:noFill/>
          <a:ln>
            <a:noFill/>
          </a:ln>
        </p:spPr>
        <p:txBody>
          <a:bodyPr anchorCtr="0" anchor="b" bIns="45700" lIns="91425" spcFirstLastPara="1" rIns="91425" wrap="square" tIns="45700">
            <a:noAutofit/>
          </a:bodyPr>
          <a:lstStyle>
            <a:lvl1pPr indent="-228600" lvl="0" marL="457200" algn="l">
              <a:spcBef>
                <a:spcPts val="440"/>
              </a:spcBef>
              <a:spcAft>
                <a:spcPts val="0"/>
              </a:spcAft>
              <a:buSzPts val="2024"/>
              <a:buNone/>
              <a:defRPr b="0" sz="2200">
                <a:solidFill>
                  <a:schemeClr val="accent2"/>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53" name="Google Shape;53;p6"/>
          <p:cNvSpPr txBox="1"/>
          <p:nvPr>
            <p:ph idx="4" type="body"/>
          </p:nvPr>
        </p:nvSpPr>
        <p:spPr>
          <a:xfrm>
            <a:off x="6217709"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54" name="Google Shape;54;p6"/>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6"/>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7"/>
          <p:cNvSpPr/>
          <p:nvPr/>
        </p:nvSpPr>
        <p:spPr>
          <a:xfrm>
            <a:off x="440683"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7"/>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7"/>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7"/>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8"/>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8"/>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8"/>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9"/>
          <p:cNvSpPr/>
          <p:nvPr/>
        </p:nvSpPr>
        <p:spPr>
          <a:xfrm>
            <a:off x="447817" y="5141973"/>
            <a:ext cx="11298200" cy="1274702"/>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txBox="1"/>
          <p:nvPr>
            <p:ph type="title"/>
          </p:nvPr>
        </p:nvSpPr>
        <p:spPr>
          <a:xfrm>
            <a:off x="581192" y="5262296"/>
            <a:ext cx="4909445" cy="689514"/>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F276A"/>
              </a:buClr>
              <a:buSzPts val="2000"/>
              <a:buFont typeface="Gill Sans"/>
              <a:buNone/>
              <a:defRPr b="0" sz="2000">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9"/>
          <p:cNvSpPr txBox="1"/>
          <p:nvPr>
            <p:ph idx="1" type="body"/>
          </p:nvPr>
        </p:nvSpPr>
        <p:spPr>
          <a:xfrm>
            <a:off x="447816" y="601200"/>
            <a:ext cx="11292840" cy="4204800"/>
          </a:xfrm>
          <a:prstGeom prst="rect">
            <a:avLst/>
          </a:prstGeom>
          <a:noFill/>
          <a:ln>
            <a:noFill/>
          </a:ln>
        </p:spPr>
        <p:txBody>
          <a:bodyPr anchorCtr="0" anchor="ctr" bIns="45700" lIns="91425" spcFirstLastPara="1" rIns="91425" wrap="square" tIns="45700">
            <a:normAutofit/>
          </a:bodyPr>
          <a:lstStyle>
            <a:lvl1pPr indent="-345440" lvl="0" marL="457200" algn="l">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71" name="Google Shape;71;p9"/>
          <p:cNvSpPr txBox="1"/>
          <p:nvPr>
            <p:ph idx="2" type="body"/>
          </p:nvPr>
        </p:nvSpPr>
        <p:spPr>
          <a:xfrm>
            <a:off x="5740823" y="5262296"/>
            <a:ext cx="5869987" cy="689515"/>
          </a:xfrm>
          <a:prstGeom prst="rect">
            <a:avLst/>
          </a:prstGeom>
          <a:noFill/>
          <a:ln>
            <a:noFill/>
          </a:ln>
        </p:spPr>
        <p:txBody>
          <a:bodyPr anchorCtr="0" anchor="ctr" bIns="45700" lIns="91425" spcFirstLastPara="1" rIns="91425" wrap="square" tIns="45700">
            <a:normAutofit/>
          </a:bodyPr>
          <a:lstStyle>
            <a:lvl1pPr indent="-228600" lvl="0" marL="457200" algn="r">
              <a:spcBef>
                <a:spcPts val="220"/>
              </a:spcBef>
              <a:spcAft>
                <a:spcPts val="0"/>
              </a:spcAft>
              <a:buSzPts val="1012"/>
              <a:buNone/>
              <a:defRPr sz="1100">
                <a:solidFill>
                  <a:schemeClr val="lt1"/>
                </a:solidFill>
              </a:defRPr>
            </a:lvl1pPr>
            <a:lvl2pPr indent="-228600" lvl="1" marL="914400" algn="l">
              <a:spcBef>
                <a:spcPts val="600"/>
              </a:spcBef>
              <a:spcAft>
                <a:spcPts val="0"/>
              </a:spcAft>
              <a:buSzPts val="1012"/>
              <a:buNone/>
              <a:defRPr sz="11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2" name="Google Shape;72;p9"/>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9"/>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9"/>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5" name="Shape 75"/>
        <p:cNvGrpSpPr/>
        <p:nvPr/>
      </p:nvGrpSpPr>
      <p:grpSpPr>
        <a:xfrm>
          <a:off x="0" y="0"/>
          <a:ext cx="0" cy="0"/>
          <a:chOff x="0" y="0"/>
          <a:chExt cx="0" cy="0"/>
        </a:xfrm>
      </p:grpSpPr>
      <p:sp>
        <p:nvSpPr>
          <p:cNvPr id="76" name="Google Shape;76;p10"/>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Gill Sans"/>
              <a:buNone/>
              <a:defRPr b="0" sz="2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0"/>
          <p:cNvSpPr/>
          <p:nvPr>
            <p:ph idx="2" type="pic"/>
          </p:nvPr>
        </p:nvSpPr>
        <p:spPr>
          <a:xfrm>
            <a:off x="447817" y="599725"/>
            <a:ext cx="11290859" cy="3557252"/>
          </a:xfrm>
          <a:prstGeom prst="rect">
            <a:avLst/>
          </a:prstGeom>
          <a:noFill/>
          <a:ln>
            <a:noFill/>
          </a:ln>
        </p:spPr>
      </p:sp>
      <p:sp>
        <p:nvSpPr>
          <p:cNvPr id="78" name="Google Shape;78;p10"/>
          <p:cNvSpPr txBox="1"/>
          <p:nvPr>
            <p:ph idx="1" type="body"/>
          </p:nvPr>
        </p:nvSpPr>
        <p:spPr>
          <a:xfrm>
            <a:off x="581192" y="5260127"/>
            <a:ext cx="11029617" cy="598671"/>
          </a:xfrm>
          <a:prstGeom prst="rect">
            <a:avLst/>
          </a:prstGeom>
          <a:noFill/>
          <a:ln>
            <a:noFill/>
          </a:ln>
        </p:spPr>
        <p:txBody>
          <a:bodyPr anchorCtr="0" anchor="ctr" bIns="45700" lIns="91425" spcFirstLastPara="1" rIns="91425" wrap="square" tIns="45700">
            <a:normAutofit/>
          </a:bodyPr>
          <a:lstStyle>
            <a:lvl1pPr indent="-228600" lvl="0" marL="457200" algn="l">
              <a:spcBef>
                <a:spcPts val="240"/>
              </a:spcBef>
              <a:spcAft>
                <a:spcPts val="0"/>
              </a:spcAft>
              <a:buSzPts val="1104"/>
              <a:buNone/>
              <a:defRPr sz="1200"/>
            </a:lvl1pPr>
            <a:lvl2pPr indent="-228600" lvl="1" marL="914400" algn="l">
              <a:spcBef>
                <a:spcPts val="600"/>
              </a:spcBef>
              <a:spcAft>
                <a:spcPts val="0"/>
              </a:spcAft>
              <a:buSzPts val="1104"/>
              <a:buNone/>
              <a:defRPr sz="12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9" name="Google Shape;79;p10"/>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0"/>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0"/>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spcBef>
                <a:spcPts val="0"/>
              </a:spcBef>
              <a:spcAft>
                <a:spcPts val="0"/>
              </a:spcAft>
              <a:buClr>
                <a:schemeClr val="lt1"/>
              </a:buClr>
              <a:buSzPts val="2800"/>
              <a:buFont typeface="Gill Sans"/>
              <a:buNone/>
              <a:defRPr b="0" i="0" sz="28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 name="Google Shape;11;p1"/>
          <p:cNvSpPr txBox="1"/>
          <p:nvPr>
            <p:ph idx="1" type="body"/>
          </p:nvPr>
        </p:nvSpPr>
        <p:spPr>
          <a:xfrm>
            <a:off x="581192" y="2336003"/>
            <a:ext cx="11029616" cy="3522794"/>
          </a:xfrm>
          <a:prstGeom prst="rect">
            <a:avLst/>
          </a:prstGeom>
          <a:noFill/>
          <a:ln>
            <a:noFill/>
          </a:ln>
        </p:spPr>
        <p:txBody>
          <a:bodyPr anchorCtr="0" anchor="ctr" bIns="45700" lIns="91425" spcFirstLastPara="1" rIns="91425" wrap="square" tIns="45700">
            <a:normAutofit/>
          </a:bodyPr>
          <a:lstStyle>
            <a:lvl1pPr indent="-333756" lvl="0" marL="457200" marR="0" rtl="0" algn="l">
              <a:spcBef>
                <a:spcPts val="360"/>
              </a:spcBef>
              <a:spcAft>
                <a:spcPts val="0"/>
              </a:spcAft>
              <a:buClr>
                <a:schemeClr val="accent2"/>
              </a:buClr>
              <a:buSzPts val="1656"/>
              <a:buFont typeface="Noto Sans Symbols"/>
              <a:buChar char="◼"/>
              <a:defRPr b="0" i="0" sz="1800" u="none" cap="none" strike="noStrike">
                <a:solidFill>
                  <a:schemeClr val="dk2"/>
                </a:solidFill>
                <a:latin typeface="Gill Sans"/>
                <a:ea typeface="Gill Sans"/>
                <a:cs typeface="Gill Sans"/>
                <a:sym typeface="Gill Sans"/>
              </a:defRPr>
            </a:lvl1pPr>
            <a:lvl2pPr indent="-322072" lvl="1" marL="914400" marR="0" rtl="0" algn="l">
              <a:spcBef>
                <a:spcPts val="600"/>
              </a:spcBef>
              <a:spcAft>
                <a:spcPts val="0"/>
              </a:spcAft>
              <a:buClr>
                <a:schemeClr val="accent2"/>
              </a:buClr>
              <a:buSzPts val="1472"/>
              <a:buFont typeface="Noto Sans Symbols"/>
              <a:buChar char="◼"/>
              <a:defRPr b="0" i="0" sz="1600" u="none" cap="none" strike="noStrike">
                <a:solidFill>
                  <a:schemeClr val="dk2"/>
                </a:solidFill>
                <a:latin typeface="Gill Sans"/>
                <a:ea typeface="Gill Sans"/>
                <a:cs typeface="Gill Sans"/>
                <a:sym typeface="Gill Sans"/>
              </a:defRPr>
            </a:lvl2pPr>
            <a:lvl3pPr indent="-310388" lvl="2" marL="1371600" marR="0" rtl="0" algn="l">
              <a:spcBef>
                <a:spcPts val="600"/>
              </a:spcBef>
              <a:spcAft>
                <a:spcPts val="0"/>
              </a:spcAft>
              <a:buClr>
                <a:schemeClr val="accent2"/>
              </a:buClr>
              <a:buSzPts val="1288"/>
              <a:buFont typeface="Noto Sans Symbols"/>
              <a:buChar char="◼"/>
              <a:defRPr b="0" i="0" sz="1400" u="none" cap="none" strike="noStrike">
                <a:solidFill>
                  <a:schemeClr val="dk2"/>
                </a:solidFill>
                <a:latin typeface="Gill Sans"/>
                <a:ea typeface="Gill Sans"/>
                <a:cs typeface="Gill Sans"/>
                <a:sym typeface="Gill Sans"/>
              </a:defRPr>
            </a:lvl3pPr>
            <a:lvl4pPr indent="-298703" lvl="3" marL="18288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4pPr>
            <a:lvl5pPr indent="-298704" lvl="4" marL="22860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12" name="Google Shape;12;p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accent2"/>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accent2"/>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4" name="Google Shape;14;p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2"/>
                </a:solidFill>
                <a:latin typeface="Gill Sans"/>
                <a:ea typeface="Gill Sans"/>
                <a:cs typeface="Gill Sans"/>
                <a:sym typeface="Gill Sans"/>
              </a:defRPr>
            </a:lvl1pPr>
            <a:lvl2pPr indent="0" lvl="1" marL="0" marR="0" rtl="0" algn="r">
              <a:spcBef>
                <a:spcPts val="0"/>
              </a:spcBef>
              <a:buNone/>
              <a:defRPr b="0" i="0" sz="900" u="none" cap="none" strike="noStrike">
                <a:solidFill>
                  <a:schemeClr val="accent2"/>
                </a:solidFill>
                <a:latin typeface="Gill Sans"/>
                <a:ea typeface="Gill Sans"/>
                <a:cs typeface="Gill Sans"/>
                <a:sym typeface="Gill Sans"/>
              </a:defRPr>
            </a:lvl2pPr>
            <a:lvl3pPr indent="0" lvl="2" marL="0" marR="0" rtl="0" algn="r">
              <a:spcBef>
                <a:spcPts val="0"/>
              </a:spcBef>
              <a:buNone/>
              <a:defRPr b="0" i="0" sz="900" u="none" cap="none" strike="noStrike">
                <a:solidFill>
                  <a:schemeClr val="accent2"/>
                </a:solidFill>
                <a:latin typeface="Gill Sans"/>
                <a:ea typeface="Gill Sans"/>
                <a:cs typeface="Gill Sans"/>
                <a:sym typeface="Gill Sans"/>
              </a:defRPr>
            </a:lvl3pPr>
            <a:lvl4pPr indent="0" lvl="3" marL="0" marR="0" rtl="0" algn="r">
              <a:spcBef>
                <a:spcPts val="0"/>
              </a:spcBef>
              <a:buNone/>
              <a:defRPr b="0" i="0" sz="900" u="none" cap="none" strike="noStrike">
                <a:solidFill>
                  <a:schemeClr val="accent2"/>
                </a:solidFill>
                <a:latin typeface="Gill Sans"/>
                <a:ea typeface="Gill Sans"/>
                <a:cs typeface="Gill Sans"/>
                <a:sym typeface="Gill Sans"/>
              </a:defRPr>
            </a:lvl4pPr>
            <a:lvl5pPr indent="0" lvl="4" marL="0" marR="0" rtl="0" algn="r">
              <a:spcBef>
                <a:spcPts val="0"/>
              </a:spcBef>
              <a:buNone/>
              <a:defRPr b="0" i="0" sz="900" u="none" cap="none" strike="noStrike">
                <a:solidFill>
                  <a:schemeClr val="accent2"/>
                </a:solidFill>
                <a:latin typeface="Gill Sans"/>
                <a:ea typeface="Gill Sans"/>
                <a:cs typeface="Gill Sans"/>
                <a:sym typeface="Gill Sans"/>
              </a:defRPr>
            </a:lvl5pPr>
            <a:lvl6pPr indent="0" lvl="5" marL="0" marR="0" rtl="0" algn="r">
              <a:spcBef>
                <a:spcPts val="0"/>
              </a:spcBef>
              <a:buNone/>
              <a:defRPr b="0" i="0" sz="900" u="none" cap="none" strike="noStrike">
                <a:solidFill>
                  <a:schemeClr val="accent2"/>
                </a:solidFill>
                <a:latin typeface="Gill Sans"/>
                <a:ea typeface="Gill Sans"/>
                <a:cs typeface="Gill Sans"/>
                <a:sym typeface="Gill Sans"/>
              </a:defRPr>
            </a:lvl6pPr>
            <a:lvl7pPr indent="0" lvl="6" marL="0" marR="0" rtl="0" algn="r">
              <a:spcBef>
                <a:spcPts val="0"/>
              </a:spcBef>
              <a:buNone/>
              <a:defRPr b="0" i="0" sz="900" u="none" cap="none" strike="noStrike">
                <a:solidFill>
                  <a:schemeClr val="accent2"/>
                </a:solidFill>
                <a:latin typeface="Gill Sans"/>
                <a:ea typeface="Gill Sans"/>
                <a:cs typeface="Gill Sans"/>
                <a:sym typeface="Gill Sans"/>
              </a:defRPr>
            </a:lvl7pPr>
            <a:lvl8pPr indent="0" lvl="7" marL="0" marR="0" rtl="0" algn="r">
              <a:spcBef>
                <a:spcPts val="0"/>
              </a:spcBef>
              <a:buNone/>
              <a:defRPr b="0" i="0" sz="900" u="none" cap="none" strike="noStrike">
                <a:solidFill>
                  <a:schemeClr val="accent2"/>
                </a:solidFill>
                <a:latin typeface="Gill Sans"/>
                <a:ea typeface="Gill Sans"/>
                <a:cs typeface="Gill Sans"/>
                <a:sym typeface="Gill Sans"/>
              </a:defRPr>
            </a:lvl8pPr>
            <a:lvl9pPr indent="0" lvl="8" marL="0" marR="0" rtl="0" algn="r">
              <a:spcBef>
                <a:spcPts val="0"/>
              </a:spcBef>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446534" y="457200"/>
            <a:ext cx="3703320" cy="9499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8042147" y="453643"/>
            <a:ext cx="3703320" cy="98554"/>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4241830" y="457200"/>
            <a:ext cx="3703320" cy="9144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jpg"/><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5.jp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youtube.com/watch?v=vo4pMVb0R6M"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2.png"/><Relationship Id="rId4"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3.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4.png"/><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0.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3.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5.jpg"/><Relationship Id="rId4" Type="http://schemas.openxmlformats.org/officeDocument/2006/relationships/image" Target="../media/image4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3"/>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accent1"/>
              </a:buClr>
              <a:buSzPts val="3600"/>
              <a:buFont typeface="Gill Sans"/>
              <a:buNone/>
            </a:pPr>
            <a:r>
              <a:rPr lang="en-US"/>
              <a:t>INTRODUCTION TO PSYCHOLOGY (WEEK 1)</a:t>
            </a:r>
            <a:endParaRPr/>
          </a:p>
        </p:txBody>
      </p:sp>
      <p:sp>
        <p:nvSpPr>
          <p:cNvPr id="101" name="Google Shape;101;p13"/>
          <p:cNvSpPr/>
          <p:nvPr/>
        </p:nvSpPr>
        <p:spPr>
          <a:xfrm>
            <a:off x="695494" y="4963789"/>
            <a:ext cx="6096000" cy="175432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lt1"/>
                </a:solidFill>
                <a:latin typeface="Gill Sans"/>
                <a:ea typeface="Gill Sans"/>
                <a:cs typeface="Gill Sans"/>
                <a:sym typeface="Gill Sans"/>
              </a:rPr>
              <a:t>BY: AQSA FAYYAZ </a:t>
            </a:r>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LECTURER </a:t>
            </a:r>
            <a:endParaRPr sz="1800">
              <a:solidFill>
                <a:schemeClr val="lt1"/>
              </a:solidFill>
              <a:latin typeface="Gill Sans"/>
              <a:ea typeface="Gill Sans"/>
              <a:cs typeface="Gill Sans"/>
              <a:sym typeface="Gill Sans"/>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(SCIENCE AND HUMANITIES)</a:t>
            </a:r>
            <a:endParaRPr/>
          </a:p>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FAST - National University of Computer &amp; Emerging Sciences</a:t>
            </a:r>
            <a:endParaRPr/>
          </a:p>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2"/>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GOALS OF PSYCHOLOGY </a:t>
            </a:r>
            <a:endParaRPr/>
          </a:p>
        </p:txBody>
      </p:sp>
      <p:sp>
        <p:nvSpPr>
          <p:cNvPr id="180" name="Google Shape;180;p22"/>
          <p:cNvSpPr/>
          <p:nvPr/>
        </p:nvSpPr>
        <p:spPr>
          <a:xfrm>
            <a:off x="581192" y="3192249"/>
            <a:ext cx="1717288" cy="3171355"/>
          </a:xfrm>
          <a:prstGeom prst="rect">
            <a:avLst/>
          </a:prstGeom>
          <a:solidFill>
            <a:schemeClr val="accent1"/>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chemeClr val="lt1"/>
                </a:solidFill>
                <a:latin typeface="Gill Sans"/>
                <a:ea typeface="Gill Sans"/>
                <a:cs typeface="Gill Sans"/>
                <a:sym typeface="Gill Sans"/>
              </a:rPr>
              <a:t>TO DESCRIBE</a:t>
            </a:r>
            <a:endParaRPr sz="1800">
              <a:solidFill>
                <a:schemeClr val="lt1"/>
              </a:solidFill>
              <a:latin typeface="Gill Sans"/>
              <a:ea typeface="Gill Sans"/>
              <a:cs typeface="Gill Sans"/>
              <a:sym typeface="Gill Sans"/>
            </a:endParaRPr>
          </a:p>
          <a:p>
            <a:pPr indent="0" lvl="0" marL="0" marR="0" rtl="0" algn="l">
              <a:spcBef>
                <a:spcPts val="0"/>
              </a:spcBef>
              <a:spcAft>
                <a:spcPts val="0"/>
              </a:spcAft>
              <a:buNone/>
            </a:pPr>
            <a:r>
              <a:rPr b="1" lang="en-US" sz="1800">
                <a:solidFill>
                  <a:schemeClr val="lt1"/>
                </a:solidFill>
                <a:latin typeface="Gill Sans"/>
                <a:ea typeface="Gill Sans"/>
                <a:cs typeface="Gill Sans"/>
                <a:sym typeface="Gill Sans"/>
              </a:rPr>
              <a:t>(</a:t>
            </a:r>
            <a:r>
              <a:rPr b="1" lang="en-US" sz="1800">
                <a:solidFill>
                  <a:srgbClr val="FF0000"/>
                </a:solidFill>
                <a:latin typeface="Gill Sans"/>
                <a:ea typeface="Gill Sans"/>
                <a:cs typeface="Gill Sans"/>
                <a:sym typeface="Gill Sans"/>
              </a:rPr>
              <a:t>What</a:t>
            </a:r>
            <a:r>
              <a:rPr b="1" lang="en-US" sz="1800">
                <a:solidFill>
                  <a:schemeClr val="lt1"/>
                </a:solidFill>
                <a:latin typeface="Gill Sans"/>
                <a:ea typeface="Gill Sans"/>
                <a:cs typeface="Gill Sans"/>
                <a:sym typeface="Gill Sans"/>
              </a:rPr>
              <a:t> is Happening?)</a:t>
            </a:r>
            <a:endParaRPr/>
          </a:p>
          <a:p>
            <a:pPr indent="0" lvl="0" marL="0" marR="0" rtl="0" algn="l">
              <a:spcBef>
                <a:spcPts val="0"/>
              </a:spcBef>
              <a:spcAft>
                <a:spcPts val="0"/>
              </a:spcAft>
              <a:buNone/>
            </a:pPr>
            <a:r>
              <a:rPr b="1" lang="en-US" sz="1800">
                <a:solidFill>
                  <a:schemeClr val="lt1"/>
                </a:solidFill>
                <a:latin typeface="Gill Sans"/>
                <a:ea typeface="Gill Sans"/>
                <a:cs typeface="Gill Sans"/>
                <a:sym typeface="Gill Sans"/>
              </a:rPr>
              <a:t> </a:t>
            </a:r>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 Observing a behavior and taking note of everything that is happening. </a:t>
            </a:r>
            <a:endParaRPr/>
          </a:p>
        </p:txBody>
      </p:sp>
      <p:sp>
        <p:nvSpPr>
          <p:cNvPr id="181" name="Google Shape;181;p22"/>
          <p:cNvSpPr/>
          <p:nvPr/>
        </p:nvSpPr>
        <p:spPr>
          <a:xfrm>
            <a:off x="3671696" y="3192250"/>
            <a:ext cx="1717288" cy="3171355"/>
          </a:xfrm>
          <a:prstGeom prst="rect">
            <a:avLst/>
          </a:prstGeom>
          <a:solidFill>
            <a:schemeClr val="accent1"/>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800">
                <a:solidFill>
                  <a:schemeClr val="lt1"/>
                </a:solidFill>
                <a:latin typeface="Gill Sans"/>
                <a:ea typeface="Gill Sans"/>
                <a:cs typeface="Gill Sans"/>
                <a:sym typeface="Gill Sans"/>
              </a:rPr>
              <a:t>TO EXPLAIN (</a:t>
            </a:r>
            <a:r>
              <a:rPr b="1" lang="en-US" sz="1800">
                <a:solidFill>
                  <a:srgbClr val="FF0000"/>
                </a:solidFill>
                <a:latin typeface="Gill Sans"/>
                <a:ea typeface="Gill Sans"/>
                <a:cs typeface="Gill Sans"/>
                <a:sym typeface="Gill Sans"/>
              </a:rPr>
              <a:t>Why</a:t>
            </a:r>
            <a:r>
              <a:rPr b="1" lang="en-US" sz="1800">
                <a:solidFill>
                  <a:schemeClr val="lt1"/>
                </a:solidFill>
                <a:latin typeface="Gill Sans"/>
                <a:ea typeface="Gill Sans"/>
                <a:cs typeface="Gill Sans"/>
                <a:sym typeface="Gill Sans"/>
              </a:rPr>
              <a:t> is it happening?)</a:t>
            </a:r>
            <a:endParaRPr/>
          </a:p>
          <a:p>
            <a:pPr indent="0" lvl="0" marL="0" marR="0" rtl="0" algn="ctr">
              <a:spcBef>
                <a:spcPts val="0"/>
              </a:spcBef>
              <a:spcAft>
                <a:spcPts val="0"/>
              </a:spcAft>
              <a:buNone/>
            </a:pPr>
            <a:r>
              <a:t/>
            </a:r>
            <a:endParaRPr b="1" sz="1800">
              <a:solidFill>
                <a:schemeClr val="lt1"/>
              </a:solidFill>
              <a:latin typeface="Gill Sans"/>
              <a:ea typeface="Gill Sans"/>
              <a:cs typeface="Gill Sans"/>
              <a:sym typeface="Gill Sans"/>
            </a:endParaRPr>
          </a:p>
          <a:p>
            <a:pPr indent="0" lvl="0" marL="0" marR="0" rtl="0" algn="ctr">
              <a:spcBef>
                <a:spcPts val="0"/>
              </a:spcBef>
              <a:spcAft>
                <a:spcPts val="0"/>
              </a:spcAft>
              <a:buNone/>
            </a:pPr>
            <a:r>
              <a:rPr b="1" lang="en-US" sz="1800">
                <a:solidFill>
                  <a:schemeClr val="lt1"/>
                </a:solidFill>
                <a:latin typeface="Gill Sans"/>
                <a:ea typeface="Gill Sans"/>
                <a:cs typeface="Gill Sans"/>
                <a:sym typeface="Gill Sans"/>
              </a:rPr>
              <a:t> </a:t>
            </a:r>
            <a:r>
              <a:rPr lang="en-US" sz="1800">
                <a:solidFill>
                  <a:schemeClr val="lt1"/>
                </a:solidFill>
                <a:latin typeface="Gill Sans"/>
                <a:ea typeface="Gill Sans"/>
                <a:cs typeface="Gill Sans"/>
                <a:sym typeface="Gill Sans"/>
              </a:rPr>
              <a:t>-Behavior is being understood by explaining it.</a:t>
            </a:r>
            <a:endParaRPr sz="1800">
              <a:solidFill>
                <a:schemeClr val="lt1"/>
              </a:solidFill>
              <a:latin typeface="Gill Sans"/>
              <a:ea typeface="Gill Sans"/>
              <a:cs typeface="Gill Sans"/>
              <a:sym typeface="Gill Sans"/>
            </a:endParaRPr>
          </a:p>
        </p:txBody>
      </p:sp>
      <p:sp>
        <p:nvSpPr>
          <p:cNvPr id="182" name="Google Shape;182;p22"/>
          <p:cNvSpPr/>
          <p:nvPr/>
        </p:nvSpPr>
        <p:spPr>
          <a:xfrm>
            <a:off x="6765670" y="3192252"/>
            <a:ext cx="1717288" cy="3171355"/>
          </a:xfrm>
          <a:prstGeom prst="rect">
            <a:avLst/>
          </a:prstGeom>
          <a:solidFill>
            <a:schemeClr val="accent1"/>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chemeClr val="lt1"/>
                </a:solidFill>
                <a:latin typeface="Gill Sans"/>
                <a:ea typeface="Gill Sans"/>
                <a:cs typeface="Gill Sans"/>
                <a:sym typeface="Gill Sans"/>
              </a:rPr>
              <a:t>TO PREDICT (</a:t>
            </a:r>
            <a:r>
              <a:rPr b="1" lang="en-US" sz="1800">
                <a:solidFill>
                  <a:srgbClr val="FF0000"/>
                </a:solidFill>
                <a:latin typeface="Gill Sans"/>
                <a:ea typeface="Gill Sans"/>
                <a:cs typeface="Gill Sans"/>
                <a:sym typeface="Gill Sans"/>
              </a:rPr>
              <a:t>Will</a:t>
            </a:r>
            <a:r>
              <a:rPr b="1" lang="en-US" sz="1800">
                <a:solidFill>
                  <a:schemeClr val="lt1"/>
                </a:solidFill>
                <a:latin typeface="Gill Sans"/>
                <a:ea typeface="Gill Sans"/>
                <a:cs typeface="Gill Sans"/>
                <a:sym typeface="Gill Sans"/>
              </a:rPr>
              <a:t> it happen again?) </a:t>
            </a:r>
            <a:endParaRPr b="1" sz="1800">
              <a:solidFill>
                <a:schemeClr val="lt1"/>
              </a:solidFill>
              <a:latin typeface="Gill Sans"/>
              <a:ea typeface="Gill Sans"/>
              <a:cs typeface="Gill Sans"/>
              <a:sym typeface="Gill Sans"/>
            </a:endParaRPr>
          </a:p>
          <a:p>
            <a:pPr indent="0" lvl="0" marL="0" marR="0" rtl="0" algn="l">
              <a:spcBef>
                <a:spcPts val="0"/>
              </a:spcBef>
              <a:spcAft>
                <a:spcPts val="0"/>
              </a:spcAft>
              <a:buNone/>
            </a:pPr>
            <a:r>
              <a:t/>
            </a:r>
            <a:endParaRPr b="1" sz="1800">
              <a:solidFill>
                <a:schemeClr val="lt1"/>
              </a:solidFill>
              <a:latin typeface="Gill Sans"/>
              <a:ea typeface="Gill Sans"/>
              <a:cs typeface="Gill Sans"/>
              <a:sym typeface="Gill Sans"/>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-Determining what will happen in the future </a:t>
            </a:r>
            <a:endParaRPr/>
          </a:p>
        </p:txBody>
      </p:sp>
      <p:sp>
        <p:nvSpPr>
          <p:cNvPr id="183" name="Google Shape;183;p22"/>
          <p:cNvSpPr/>
          <p:nvPr/>
        </p:nvSpPr>
        <p:spPr>
          <a:xfrm>
            <a:off x="9893520" y="3192252"/>
            <a:ext cx="1717288" cy="3171355"/>
          </a:xfrm>
          <a:prstGeom prst="rect">
            <a:avLst/>
          </a:prstGeom>
          <a:solidFill>
            <a:schemeClr val="accent1"/>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chemeClr val="lt1"/>
                </a:solidFill>
                <a:latin typeface="Gill Sans"/>
                <a:ea typeface="Gill Sans"/>
                <a:cs typeface="Gill Sans"/>
                <a:sym typeface="Gill Sans"/>
              </a:rPr>
              <a:t>TO CONTROL (</a:t>
            </a:r>
            <a:r>
              <a:rPr b="1" lang="en-US" sz="1800">
                <a:solidFill>
                  <a:srgbClr val="FF0000"/>
                </a:solidFill>
                <a:latin typeface="Gill Sans"/>
                <a:ea typeface="Gill Sans"/>
                <a:cs typeface="Gill Sans"/>
                <a:sym typeface="Gill Sans"/>
              </a:rPr>
              <a:t>How</a:t>
            </a:r>
            <a:r>
              <a:rPr b="1" lang="en-US" sz="1800">
                <a:solidFill>
                  <a:schemeClr val="lt1"/>
                </a:solidFill>
                <a:latin typeface="Gill Sans"/>
                <a:ea typeface="Gill Sans"/>
                <a:cs typeface="Gill Sans"/>
                <a:sym typeface="Gill Sans"/>
              </a:rPr>
              <a:t> can it be changed?) </a:t>
            </a:r>
            <a:endParaRPr b="1" sz="1800">
              <a:solidFill>
                <a:schemeClr val="lt1"/>
              </a:solidFill>
              <a:latin typeface="Gill Sans"/>
              <a:ea typeface="Gill Sans"/>
              <a:cs typeface="Gill Sans"/>
              <a:sym typeface="Gill Sans"/>
            </a:endParaRPr>
          </a:p>
          <a:p>
            <a:pPr indent="0" lvl="0" marL="0" marR="0" rtl="0" algn="l">
              <a:spcBef>
                <a:spcPts val="0"/>
              </a:spcBef>
              <a:spcAft>
                <a:spcPts val="0"/>
              </a:spcAft>
              <a:buNone/>
            </a:pPr>
            <a:r>
              <a:t/>
            </a:r>
            <a:endParaRPr b="1" sz="1800">
              <a:solidFill>
                <a:schemeClr val="lt1"/>
              </a:solidFill>
              <a:latin typeface="Gill Sans"/>
              <a:ea typeface="Gill Sans"/>
              <a:cs typeface="Gill Sans"/>
              <a:sym typeface="Gill Sans"/>
            </a:endParaRPr>
          </a:p>
          <a:p>
            <a:pPr indent="0" lvl="0" marL="0" marR="0" rtl="0" algn="l">
              <a:spcBef>
                <a:spcPts val="0"/>
              </a:spcBef>
              <a:spcAft>
                <a:spcPts val="0"/>
              </a:spcAft>
              <a:buNone/>
            </a:pPr>
            <a:r>
              <a:rPr lang="en-US" sz="1800">
                <a:solidFill>
                  <a:schemeClr val="lt1"/>
                </a:solidFill>
                <a:latin typeface="Gill Sans"/>
                <a:ea typeface="Gill Sans"/>
                <a:cs typeface="Gill Sans"/>
                <a:sym typeface="Gill Sans"/>
              </a:rPr>
              <a:t>-To change a behavior from an undesirable one to a desirable one. </a:t>
            </a:r>
            <a:endParaRPr/>
          </a:p>
        </p:txBody>
      </p:sp>
      <p:pic>
        <p:nvPicPr>
          <p:cNvPr id="184" name="Google Shape;184;p22"/>
          <p:cNvPicPr preferRelativeResize="0"/>
          <p:nvPr/>
        </p:nvPicPr>
        <p:blipFill rotWithShape="1">
          <a:blip r:embed="rId3">
            <a:alphaModFix/>
          </a:blip>
          <a:srcRect b="0" l="0" r="0" t="0"/>
          <a:stretch/>
        </p:blipFill>
        <p:spPr>
          <a:xfrm>
            <a:off x="3538592" y="1973766"/>
            <a:ext cx="1849833" cy="1235091"/>
          </a:xfrm>
          <a:prstGeom prst="ellipse">
            <a:avLst/>
          </a:prstGeom>
          <a:noFill/>
          <a:ln>
            <a:noFill/>
          </a:ln>
        </p:spPr>
      </p:pic>
      <p:pic>
        <p:nvPicPr>
          <p:cNvPr id="185" name="Google Shape;185;p22"/>
          <p:cNvPicPr preferRelativeResize="0"/>
          <p:nvPr/>
        </p:nvPicPr>
        <p:blipFill rotWithShape="1">
          <a:blip r:embed="rId4">
            <a:alphaModFix/>
          </a:blip>
          <a:srcRect b="0" l="0" r="0" t="0"/>
          <a:stretch/>
        </p:blipFill>
        <p:spPr>
          <a:xfrm>
            <a:off x="512670" y="1878863"/>
            <a:ext cx="1854331" cy="1329996"/>
          </a:xfrm>
          <a:prstGeom prst="ellipse">
            <a:avLst/>
          </a:prstGeom>
          <a:noFill/>
          <a:ln>
            <a:noFill/>
          </a:ln>
        </p:spPr>
      </p:pic>
      <p:pic>
        <p:nvPicPr>
          <p:cNvPr id="186" name="Google Shape;186;p22"/>
          <p:cNvPicPr preferRelativeResize="0"/>
          <p:nvPr/>
        </p:nvPicPr>
        <p:blipFill rotWithShape="1">
          <a:blip r:embed="rId5">
            <a:alphaModFix/>
          </a:blip>
          <a:srcRect b="0" l="0" r="0" t="0"/>
          <a:stretch/>
        </p:blipFill>
        <p:spPr>
          <a:xfrm>
            <a:off x="6765670" y="1878862"/>
            <a:ext cx="1935637" cy="1313389"/>
          </a:xfrm>
          <a:prstGeom prst="ellipse">
            <a:avLst/>
          </a:prstGeom>
          <a:noFill/>
          <a:ln>
            <a:noFill/>
          </a:ln>
        </p:spPr>
      </p:pic>
      <p:pic>
        <p:nvPicPr>
          <p:cNvPr id="187" name="Google Shape;187;p22"/>
          <p:cNvPicPr preferRelativeResize="0"/>
          <p:nvPr/>
        </p:nvPicPr>
        <p:blipFill rotWithShape="1">
          <a:blip r:embed="rId6">
            <a:alphaModFix/>
          </a:blip>
          <a:srcRect b="0" l="0" r="0" t="0"/>
          <a:stretch/>
        </p:blipFill>
        <p:spPr>
          <a:xfrm>
            <a:off x="9893520" y="1872616"/>
            <a:ext cx="1717288" cy="132588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CONT.…</a:t>
            </a:r>
            <a:endParaRPr/>
          </a:p>
        </p:txBody>
      </p:sp>
      <p:sp>
        <p:nvSpPr>
          <p:cNvPr id="193" name="Google Shape;193;p23"/>
          <p:cNvSpPr txBox="1"/>
          <p:nvPr>
            <p:ph idx="1" type="body"/>
          </p:nvPr>
        </p:nvSpPr>
        <p:spPr>
          <a:xfrm>
            <a:off x="581192" y="2180496"/>
            <a:ext cx="11029615" cy="4220304"/>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2208"/>
              <a:buChar char="◼"/>
            </a:pPr>
            <a:r>
              <a:rPr lang="en-US" sz="2400">
                <a:solidFill>
                  <a:schemeClr val="dk1"/>
                </a:solidFill>
              </a:rPr>
              <a:t>To describe what is an organism doing?</a:t>
            </a:r>
            <a:endParaRPr sz="2400">
              <a:solidFill>
                <a:schemeClr val="dk1"/>
              </a:solidFill>
            </a:endParaRPr>
          </a:p>
          <a:p>
            <a:pPr indent="-165792" lvl="0" marL="306000" rtl="0" algn="l">
              <a:spcBef>
                <a:spcPts val="1080"/>
              </a:spcBef>
              <a:spcAft>
                <a:spcPts val="0"/>
              </a:spcAft>
              <a:buSzPts val="2208"/>
              <a:buNone/>
            </a:pPr>
            <a:r>
              <a:t/>
            </a:r>
            <a:endParaRPr sz="2400">
              <a:solidFill>
                <a:schemeClr val="dk1"/>
              </a:solidFill>
            </a:endParaRPr>
          </a:p>
          <a:p>
            <a:pPr indent="-306000" lvl="0" marL="306000" rtl="0" algn="l">
              <a:spcBef>
                <a:spcPts val="1080"/>
              </a:spcBef>
              <a:spcAft>
                <a:spcPts val="0"/>
              </a:spcAft>
              <a:buSzPts val="2208"/>
              <a:buChar char="◼"/>
            </a:pPr>
            <a:r>
              <a:rPr lang="en-US" sz="2400">
                <a:solidFill>
                  <a:schemeClr val="dk1"/>
                </a:solidFill>
              </a:rPr>
              <a:t>To explain and understand why organism behave in certain ways?</a:t>
            </a:r>
            <a:endParaRPr sz="2400">
              <a:solidFill>
                <a:schemeClr val="dk1"/>
              </a:solidFill>
            </a:endParaRPr>
          </a:p>
          <a:p>
            <a:pPr indent="-165792" lvl="0" marL="306000" rtl="0" algn="l">
              <a:spcBef>
                <a:spcPts val="1080"/>
              </a:spcBef>
              <a:spcAft>
                <a:spcPts val="0"/>
              </a:spcAft>
              <a:buSzPts val="2208"/>
              <a:buNone/>
            </a:pPr>
            <a:r>
              <a:t/>
            </a:r>
            <a:endParaRPr sz="2400">
              <a:solidFill>
                <a:schemeClr val="dk1"/>
              </a:solidFill>
            </a:endParaRPr>
          </a:p>
          <a:p>
            <a:pPr indent="-306000" lvl="0" marL="306000" rtl="0" algn="l">
              <a:spcBef>
                <a:spcPts val="1080"/>
              </a:spcBef>
              <a:spcAft>
                <a:spcPts val="0"/>
              </a:spcAft>
              <a:buSzPts val="2208"/>
              <a:buChar char="◼"/>
            </a:pPr>
            <a:r>
              <a:rPr lang="en-US" sz="2400">
                <a:solidFill>
                  <a:schemeClr val="dk1"/>
                </a:solidFill>
              </a:rPr>
              <a:t>To predict how organism will behave in the future?</a:t>
            </a:r>
            <a:endParaRPr sz="2400">
              <a:solidFill>
                <a:schemeClr val="dk1"/>
              </a:solidFill>
            </a:endParaRPr>
          </a:p>
          <a:p>
            <a:pPr indent="-165792" lvl="0" marL="306000" rtl="0" algn="l">
              <a:spcBef>
                <a:spcPts val="1080"/>
              </a:spcBef>
              <a:spcAft>
                <a:spcPts val="0"/>
              </a:spcAft>
              <a:buSzPts val="2208"/>
              <a:buNone/>
            </a:pPr>
            <a:r>
              <a:t/>
            </a:r>
            <a:endParaRPr sz="2400">
              <a:solidFill>
                <a:schemeClr val="dk1"/>
              </a:solidFill>
            </a:endParaRPr>
          </a:p>
          <a:p>
            <a:pPr indent="-306000" lvl="0" marL="306000" rtl="0" algn="l">
              <a:spcBef>
                <a:spcPts val="1080"/>
              </a:spcBef>
              <a:spcAft>
                <a:spcPts val="0"/>
              </a:spcAft>
              <a:buSzPts val="2208"/>
              <a:buChar char="◼"/>
            </a:pPr>
            <a:r>
              <a:rPr lang="en-US" sz="2400">
                <a:solidFill>
                  <a:schemeClr val="dk1"/>
                </a:solidFill>
              </a:rPr>
              <a:t>To control behavior or to modify the particular behavior?</a:t>
            </a:r>
            <a:endParaRPr sz="24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KEY DEBATES IN PSYCHOLOGY</a:t>
            </a:r>
            <a:endParaRPr/>
          </a:p>
        </p:txBody>
      </p:sp>
      <p:sp>
        <p:nvSpPr>
          <p:cNvPr id="199" name="Google Shape;199;p24"/>
          <p:cNvSpPr txBox="1"/>
          <p:nvPr>
            <p:ph idx="1" type="body"/>
          </p:nvPr>
        </p:nvSpPr>
        <p:spPr>
          <a:xfrm>
            <a:off x="581193" y="2180496"/>
            <a:ext cx="11029615" cy="3678303"/>
          </a:xfrm>
          <a:prstGeom prst="rect">
            <a:avLst/>
          </a:prstGeom>
          <a:noFill/>
          <a:ln>
            <a:noFill/>
          </a:ln>
        </p:spPr>
        <p:txBody>
          <a:bodyPr anchorCtr="0" anchor="ctr" bIns="45700" lIns="91425" spcFirstLastPara="1" rIns="91425" wrap="square" tIns="45700">
            <a:normAutofit lnSpcReduction="10000"/>
          </a:bodyPr>
          <a:lstStyle/>
          <a:p>
            <a:pPr indent="-457200" lvl="0" marL="457200" rtl="0" algn="just">
              <a:spcBef>
                <a:spcPts val="0"/>
              </a:spcBef>
              <a:spcAft>
                <a:spcPts val="0"/>
              </a:spcAft>
              <a:buSzPts val="2208"/>
              <a:buFont typeface="Gill Sans"/>
              <a:buAutoNum type="arabicPeriod"/>
            </a:pPr>
            <a:r>
              <a:rPr lang="en-US" sz="2400">
                <a:solidFill>
                  <a:schemeClr val="dk1"/>
                </a:solidFill>
                <a:latin typeface="Gill Sans"/>
                <a:ea typeface="Gill Sans"/>
                <a:cs typeface="Gill Sans"/>
                <a:sym typeface="Gill Sans"/>
              </a:rPr>
              <a:t>Nature vs. Nurture</a:t>
            </a:r>
            <a:endParaRPr/>
          </a:p>
          <a:p>
            <a:pPr indent="-457200" lvl="0" marL="457200" rtl="0" algn="just">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Conscious vs. Unconscious Mind</a:t>
            </a:r>
            <a:endParaRPr/>
          </a:p>
          <a:p>
            <a:pPr indent="-457200" lvl="0" marL="457200" rtl="0" algn="just">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Observable behavior vs. internal mental Processes</a:t>
            </a:r>
            <a:endParaRPr/>
          </a:p>
          <a:p>
            <a:pPr indent="-457200" lvl="0" marL="457200" rtl="0" algn="just">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Free will vs. determinism</a:t>
            </a:r>
            <a:endParaRPr/>
          </a:p>
          <a:p>
            <a:pPr indent="-457200" lvl="0" marL="457200" rtl="0" algn="just">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Individual Differences vs. universal Principles</a:t>
            </a:r>
            <a:endParaRPr/>
          </a:p>
          <a:p>
            <a:pPr indent="-316992" lvl="0" marL="457200" rtl="0" algn="just">
              <a:spcBef>
                <a:spcPts val="1080"/>
              </a:spcBef>
              <a:spcAft>
                <a:spcPts val="0"/>
              </a:spcAft>
              <a:buSzPts val="2208"/>
              <a:buFont typeface="Gill Sans"/>
              <a:buNone/>
            </a:pPr>
            <a:r>
              <a:t/>
            </a:r>
            <a:endParaRPr sz="2400">
              <a:solidFill>
                <a:schemeClr val="dk1"/>
              </a:solidFill>
              <a:latin typeface="Gill Sans"/>
              <a:ea typeface="Gill Sans"/>
              <a:cs typeface="Gill Sans"/>
              <a:sym typeface="Gill Sans"/>
            </a:endParaRPr>
          </a:p>
          <a:p>
            <a:pPr indent="-306000" lvl="0" marL="306000" rtl="0" algn="just">
              <a:spcBef>
                <a:spcPts val="1080"/>
              </a:spcBef>
              <a:spcAft>
                <a:spcPts val="0"/>
              </a:spcAft>
              <a:buSzPts val="2208"/>
              <a:buFont typeface="Noto Sans Symbols"/>
              <a:buChar char="❖"/>
            </a:pPr>
            <a:r>
              <a:rPr lang="en-US" sz="2400">
                <a:solidFill>
                  <a:schemeClr val="dk1"/>
                </a:solidFill>
                <a:latin typeface="Gill Sans"/>
                <a:ea typeface="Gill Sans"/>
                <a:cs typeface="Gill Sans"/>
                <a:sym typeface="Gill Sans"/>
              </a:rPr>
              <a:t>These key debates are used to understand how culture, ethnicity, and race influence behavior.</a:t>
            </a:r>
            <a:endParaRPr sz="2400">
              <a:solidFill>
                <a:schemeClr val="dk1"/>
              </a:solidFill>
              <a:latin typeface="Gill Sans"/>
              <a:ea typeface="Gill Sans"/>
              <a:cs typeface="Gill Sans"/>
              <a:sym typeface="Gill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540304" y="1166696"/>
            <a:ext cx="11029616" cy="461382"/>
          </a:xfrm>
          <a:prstGeom prst="rect">
            <a:avLst/>
          </a:prstGeom>
          <a:noFill/>
          <a:ln>
            <a:noFill/>
          </a:ln>
        </p:spPr>
        <p:txBody>
          <a:bodyPr anchorCtr="0" anchor="b" bIns="45700" lIns="91425" spcFirstLastPara="1" rIns="91425" wrap="square" tIns="45700">
            <a:normAutofit fontScale="90000"/>
          </a:bodyPr>
          <a:lstStyle/>
          <a:p>
            <a:pPr indent="0" lvl="0" marL="0" rtl="0" algn="l">
              <a:spcBef>
                <a:spcPts val="0"/>
              </a:spcBef>
              <a:spcAft>
                <a:spcPts val="0"/>
              </a:spcAft>
              <a:buClr>
                <a:schemeClr val="lt1"/>
              </a:buClr>
              <a:buSzPct val="100000"/>
              <a:buFont typeface="Gill Sans"/>
              <a:buNone/>
            </a:pPr>
            <a:br>
              <a:rPr lang="en-US"/>
            </a:br>
            <a:r>
              <a:rPr lang="en-US" sz="3100"/>
              <a:t>1. NATURE VS NURTURE</a:t>
            </a:r>
            <a:endParaRPr/>
          </a:p>
        </p:txBody>
      </p:sp>
      <p:sp>
        <p:nvSpPr>
          <p:cNvPr id="205" name="Google Shape;205;p25"/>
          <p:cNvSpPr txBox="1"/>
          <p:nvPr>
            <p:ph idx="1" type="body"/>
          </p:nvPr>
        </p:nvSpPr>
        <p:spPr>
          <a:xfrm>
            <a:off x="581192" y="2180496"/>
            <a:ext cx="5027871" cy="3678303"/>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1840"/>
              <a:buChar char="◼"/>
            </a:pPr>
            <a:r>
              <a:rPr lang="en-US" sz="2000">
                <a:solidFill>
                  <a:schemeClr val="dk1"/>
                </a:solidFill>
              </a:rPr>
              <a:t>Heredity vs environment</a:t>
            </a:r>
            <a:endParaRPr/>
          </a:p>
          <a:p>
            <a:pPr indent="-306000" lvl="0" marL="306000" rtl="0" algn="just">
              <a:spcBef>
                <a:spcPts val="1000"/>
              </a:spcBef>
              <a:spcAft>
                <a:spcPts val="0"/>
              </a:spcAft>
              <a:buSzPts val="1840"/>
              <a:buFont typeface="Noto Sans Symbols"/>
              <a:buChar char="❖"/>
            </a:pPr>
            <a:r>
              <a:rPr lang="en-US" sz="2000">
                <a:solidFill>
                  <a:schemeClr val="dk1"/>
                </a:solidFill>
              </a:rPr>
              <a:t>How much people's behavior is due to their genetically determined nature </a:t>
            </a:r>
            <a:endParaRPr sz="2000">
              <a:solidFill>
                <a:schemeClr val="dk1"/>
              </a:solidFill>
            </a:endParaRPr>
          </a:p>
          <a:p>
            <a:pPr indent="0" lvl="0" marL="0" rtl="0" algn="just">
              <a:spcBef>
                <a:spcPts val="1000"/>
              </a:spcBef>
              <a:spcAft>
                <a:spcPts val="0"/>
              </a:spcAft>
              <a:buSzPts val="1840"/>
              <a:buNone/>
            </a:pPr>
            <a:r>
              <a:rPr lang="en-US" sz="2000">
                <a:solidFill>
                  <a:schemeClr val="dk1"/>
                </a:solidFill>
              </a:rPr>
              <a:t>                                      </a:t>
            </a:r>
            <a:r>
              <a:rPr b="1" lang="en-US" sz="2000">
                <a:solidFill>
                  <a:schemeClr val="dk1"/>
                </a:solidFill>
              </a:rPr>
              <a:t>VS</a:t>
            </a:r>
            <a:endParaRPr b="1" sz="2000">
              <a:solidFill>
                <a:schemeClr val="dk1"/>
              </a:solidFill>
            </a:endParaRPr>
          </a:p>
          <a:p>
            <a:pPr indent="-306000" lvl="0" marL="306000" rtl="0" algn="just">
              <a:spcBef>
                <a:spcPts val="1000"/>
              </a:spcBef>
              <a:spcAft>
                <a:spcPts val="0"/>
              </a:spcAft>
              <a:buSzPts val="1840"/>
              <a:buFont typeface="Noto Sans Symbols"/>
              <a:buChar char="❖"/>
            </a:pPr>
            <a:r>
              <a:rPr lang="en-US" sz="2000">
                <a:solidFill>
                  <a:schemeClr val="dk1"/>
                </a:solidFill>
              </a:rPr>
              <a:t>How much is due to the influences of the physical and social environment in which a child is raised</a:t>
            </a:r>
            <a:endParaRPr/>
          </a:p>
          <a:p>
            <a:pPr indent="-200844" lvl="0" marL="306000" rtl="0" algn="l">
              <a:spcBef>
                <a:spcPts val="960"/>
              </a:spcBef>
              <a:spcAft>
                <a:spcPts val="0"/>
              </a:spcAft>
              <a:buSzPts val="1656"/>
              <a:buNone/>
            </a:pPr>
            <a:r>
              <a:t/>
            </a:r>
            <a:endParaRPr/>
          </a:p>
        </p:txBody>
      </p:sp>
      <p:pic>
        <p:nvPicPr>
          <p:cNvPr id="206" name="Google Shape;206;p25"/>
          <p:cNvPicPr preferRelativeResize="0"/>
          <p:nvPr/>
        </p:nvPicPr>
        <p:blipFill rotWithShape="1">
          <a:blip r:embed="rId3">
            <a:alphaModFix/>
          </a:blip>
          <a:srcRect b="0" l="0" r="0" t="0"/>
          <a:stretch/>
        </p:blipFill>
        <p:spPr>
          <a:xfrm>
            <a:off x="6055112" y="2007217"/>
            <a:ext cx="5809786" cy="42151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2. CONSCIOUS VS. UNCONSCIOUS MIND</a:t>
            </a:r>
            <a:endParaRPr/>
          </a:p>
        </p:txBody>
      </p:sp>
      <p:sp>
        <p:nvSpPr>
          <p:cNvPr id="212" name="Google Shape;212;p26"/>
          <p:cNvSpPr txBox="1"/>
          <p:nvPr>
            <p:ph idx="1" type="body"/>
          </p:nvPr>
        </p:nvSpPr>
        <p:spPr>
          <a:xfrm>
            <a:off x="581192" y="2180496"/>
            <a:ext cx="4877912" cy="3678303"/>
          </a:xfrm>
          <a:prstGeom prst="rect">
            <a:avLst/>
          </a:prstGeom>
          <a:noFill/>
          <a:ln>
            <a:noFill/>
          </a:ln>
        </p:spPr>
        <p:txBody>
          <a:bodyPr anchorCtr="0" anchor="ctr" bIns="45700" lIns="91425" spcFirstLastPara="1" rIns="91425" wrap="square" tIns="45700">
            <a:normAutofit/>
          </a:bodyPr>
          <a:lstStyle/>
          <a:p>
            <a:pPr indent="0" lvl="0" marL="0" rtl="0" algn="just">
              <a:spcBef>
                <a:spcPts val="0"/>
              </a:spcBef>
              <a:spcAft>
                <a:spcPts val="0"/>
              </a:spcAft>
              <a:buSzPts val="1840"/>
              <a:buNone/>
            </a:pPr>
            <a:r>
              <a:rPr lang="en-US" sz="2000">
                <a:solidFill>
                  <a:schemeClr val="dk1"/>
                </a:solidFill>
                <a:latin typeface="Gill Sans"/>
                <a:ea typeface="Gill Sans"/>
                <a:cs typeface="Gill Sans"/>
                <a:sym typeface="Gill Sans"/>
              </a:rPr>
              <a:t>How much of our behavior is produced by forces of which we are fully aware</a:t>
            </a:r>
            <a:endParaRPr/>
          </a:p>
          <a:p>
            <a:pPr indent="0" lvl="0" marL="0" rtl="0" algn="ctr">
              <a:spcBef>
                <a:spcPts val="1000"/>
              </a:spcBef>
              <a:spcAft>
                <a:spcPts val="0"/>
              </a:spcAft>
              <a:buSzPts val="1840"/>
              <a:buNone/>
            </a:pPr>
            <a:r>
              <a:rPr b="1" lang="en-US" sz="2000">
                <a:solidFill>
                  <a:schemeClr val="dk1"/>
                </a:solidFill>
                <a:latin typeface="Gill Sans"/>
                <a:ea typeface="Gill Sans"/>
                <a:cs typeface="Gill Sans"/>
                <a:sym typeface="Gill Sans"/>
              </a:rPr>
              <a:t>and </a:t>
            </a:r>
            <a:endParaRPr/>
          </a:p>
          <a:p>
            <a:pPr indent="0" lvl="0" marL="0" rtl="0" algn="just">
              <a:spcBef>
                <a:spcPts val="1000"/>
              </a:spcBef>
              <a:spcAft>
                <a:spcPts val="0"/>
              </a:spcAft>
              <a:buSzPts val="1840"/>
              <a:buNone/>
            </a:pPr>
            <a:r>
              <a:rPr lang="en-US" sz="2000">
                <a:solidFill>
                  <a:schemeClr val="dk1"/>
                </a:solidFill>
                <a:latin typeface="Gill Sans"/>
                <a:ea typeface="Gill Sans"/>
                <a:cs typeface="Gill Sans"/>
                <a:sym typeface="Gill Sans"/>
              </a:rPr>
              <a:t>How much is due to unconscious activity </a:t>
            </a:r>
            <a:endParaRPr sz="2000">
              <a:solidFill>
                <a:schemeClr val="dk1"/>
              </a:solidFill>
              <a:latin typeface="Gill Sans"/>
              <a:ea typeface="Gill Sans"/>
              <a:cs typeface="Gill Sans"/>
              <a:sym typeface="Gill Sans"/>
            </a:endParaRPr>
          </a:p>
          <a:p>
            <a:pPr indent="0" lvl="0" marL="0" rtl="0" algn="just">
              <a:spcBef>
                <a:spcPts val="1000"/>
              </a:spcBef>
              <a:spcAft>
                <a:spcPts val="0"/>
              </a:spcAft>
              <a:buSzPts val="1840"/>
              <a:buNone/>
            </a:pPr>
            <a:r>
              <a:rPr lang="en-US" sz="2000">
                <a:solidFill>
                  <a:schemeClr val="dk1"/>
                </a:solidFill>
                <a:latin typeface="Gill Sans"/>
                <a:ea typeface="Gill Sans"/>
                <a:cs typeface="Gill Sans"/>
                <a:sym typeface="Gill Sans"/>
              </a:rPr>
              <a:t>– mental processes that are not accessible to the conscious mind</a:t>
            </a:r>
            <a:endParaRPr/>
          </a:p>
          <a:p>
            <a:pPr indent="-200844" lvl="0" marL="306000" rtl="0" algn="l">
              <a:spcBef>
                <a:spcPts val="960"/>
              </a:spcBef>
              <a:spcAft>
                <a:spcPts val="0"/>
              </a:spcAft>
              <a:buSzPts val="1656"/>
              <a:buNone/>
            </a:pPr>
            <a:r>
              <a:t/>
            </a:r>
            <a:endParaRPr/>
          </a:p>
        </p:txBody>
      </p:sp>
      <p:pic>
        <p:nvPicPr>
          <p:cNvPr id="213" name="Google Shape;213;p26"/>
          <p:cNvPicPr preferRelativeResize="0"/>
          <p:nvPr/>
        </p:nvPicPr>
        <p:blipFill rotWithShape="1">
          <a:blip r:embed="rId3">
            <a:alphaModFix/>
          </a:blip>
          <a:srcRect b="0" l="0" r="0" t="0"/>
          <a:stretch/>
        </p:blipFill>
        <p:spPr>
          <a:xfrm>
            <a:off x="5965902" y="2180496"/>
            <a:ext cx="4761571" cy="433181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7"/>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br>
              <a:rPr lang="en-US"/>
            </a:br>
            <a:r>
              <a:rPr lang="en-US"/>
              <a:t>3. OBSERVABLE BEHAVIOR VS. INTERNAL MENTAL PROCESSES</a:t>
            </a:r>
            <a:endParaRPr/>
          </a:p>
        </p:txBody>
      </p:sp>
      <p:sp>
        <p:nvSpPr>
          <p:cNvPr id="220" name="Google Shape;220;p27"/>
          <p:cNvSpPr txBox="1"/>
          <p:nvPr>
            <p:ph idx="1" type="body"/>
          </p:nvPr>
        </p:nvSpPr>
        <p:spPr>
          <a:xfrm>
            <a:off x="713709" y="1526863"/>
            <a:ext cx="5097597" cy="3633047"/>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rgbClr val="0C0C0C"/>
                </a:solidFill>
                <a:latin typeface="Gill Sans"/>
                <a:ea typeface="Gill Sans"/>
                <a:cs typeface="Gill Sans"/>
                <a:sym typeface="Gill Sans"/>
              </a:rPr>
              <a:t>Psychology should solely be concentrating on behavior that can be seen by outside observers</a:t>
            </a:r>
            <a:endParaRPr/>
          </a:p>
          <a:p>
            <a:pPr indent="-306000" lvl="0" marL="306000" rtl="0" algn="just">
              <a:spcBef>
                <a:spcPts val="1000"/>
              </a:spcBef>
              <a:spcAft>
                <a:spcPts val="0"/>
              </a:spcAft>
              <a:buSzPts val="1840"/>
              <a:buChar char="◼"/>
            </a:pPr>
            <a:r>
              <a:rPr lang="en-US" sz="2000">
                <a:solidFill>
                  <a:srgbClr val="0C0C0C"/>
                </a:solidFill>
                <a:latin typeface="Gill Sans"/>
                <a:ea typeface="Gill Sans"/>
                <a:cs typeface="Gill Sans"/>
                <a:sym typeface="Gill Sans"/>
              </a:rPr>
              <a:t>Behavioral psychologists think that the only source of information is behavior that can be observed directly</a:t>
            </a:r>
            <a:endParaRPr sz="2000">
              <a:solidFill>
                <a:srgbClr val="0C0C0C"/>
              </a:solidFill>
              <a:latin typeface="Gill Sans"/>
              <a:ea typeface="Gill Sans"/>
              <a:cs typeface="Gill Sans"/>
              <a:sym typeface="Gill Sans"/>
            </a:endParaRPr>
          </a:p>
        </p:txBody>
      </p:sp>
      <p:sp>
        <p:nvSpPr>
          <p:cNvPr id="221" name="Google Shape;221;p27"/>
          <p:cNvSpPr txBox="1"/>
          <p:nvPr>
            <p:ph idx="2" type="body"/>
          </p:nvPr>
        </p:nvSpPr>
        <p:spPr>
          <a:xfrm>
            <a:off x="6437941" y="1622427"/>
            <a:ext cx="5172868" cy="3633047"/>
          </a:xfrm>
          <a:prstGeom prst="rect">
            <a:avLst/>
          </a:prstGeom>
          <a:noFill/>
          <a:ln>
            <a:noFill/>
          </a:ln>
        </p:spPr>
        <p:txBody>
          <a:bodyPr anchorCtr="0" anchor="ctr" bIns="45700" lIns="91425" spcFirstLastPara="1" rIns="91425" wrap="square" tIns="45700">
            <a:normAutofit/>
          </a:bodyPr>
          <a:lstStyle/>
          <a:p>
            <a:pPr indent="0" lvl="0" marL="0" rtl="0" algn="just">
              <a:spcBef>
                <a:spcPts val="0"/>
              </a:spcBef>
              <a:spcAft>
                <a:spcPts val="0"/>
              </a:spcAft>
              <a:buSzPts val="1840"/>
              <a:buNone/>
            </a:pPr>
            <a:r>
              <a:rPr lang="en-US" sz="2000">
                <a:solidFill>
                  <a:srgbClr val="0C0C0C"/>
                </a:solidFill>
                <a:latin typeface="Gill Sans"/>
                <a:ea typeface="Gill Sans"/>
                <a:cs typeface="Gill Sans"/>
                <a:sym typeface="Gill Sans"/>
              </a:rPr>
              <a:t>Psychology should focus on unseen thinking processes because according to cognitive psychologist what goes on inside a person’s mind is critical to understanding behavior.</a:t>
            </a:r>
            <a:endParaRPr sz="2000">
              <a:solidFill>
                <a:srgbClr val="0C0C0C"/>
              </a:solidFill>
              <a:latin typeface="Gill Sans"/>
              <a:ea typeface="Gill Sans"/>
              <a:cs typeface="Gill Sans"/>
              <a:sym typeface="Gill Sans"/>
            </a:endParaRPr>
          </a:p>
          <a:p>
            <a:pPr indent="-200844" lvl="0" marL="306000" rtl="0" algn="l">
              <a:spcBef>
                <a:spcPts val="960"/>
              </a:spcBef>
              <a:spcAft>
                <a:spcPts val="0"/>
              </a:spcAft>
              <a:buSzPts val="1656"/>
              <a:buNone/>
            </a:pPr>
            <a:r>
              <a:t/>
            </a:r>
            <a:endParaRPr>
              <a:solidFill>
                <a:schemeClr val="dk1"/>
              </a:solidFill>
              <a:latin typeface="Gill Sans"/>
              <a:ea typeface="Gill Sans"/>
              <a:cs typeface="Gill Sans"/>
              <a:sym typeface="Gill Sans"/>
            </a:endParaRPr>
          </a:p>
          <a:p>
            <a:pPr indent="-200844" lvl="0" marL="306000" rtl="0" algn="l">
              <a:spcBef>
                <a:spcPts val="960"/>
              </a:spcBef>
              <a:spcAft>
                <a:spcPts val="0"/>
              </a:spcAft>
              <a:buSzPts val="1656"/>
              <a:buNone/>
            </a:pPr>
            <a:r>
              <a:t/>
            </a:r>
            <a:endParaRPr/>
          </a:p>
        </p:txBody>
      </p:sp>
      <p:pic>
        <p:nvPicPr>
          <p:cNvPr id="222" name="Google Shape;222;p27"/>
          <p:cNvPicPr preferRelativeResize="0"/>
          <p:nvPr/>
        </p:nvPicPr>
        <p:blipFill rotWithShape="1">
          <a:blip r:embed="rId3">
            <a:alphaModFix/>
          </a:blip>
          <a:srcRect b="0" l="0" r="0" t="0"/>
          <a:stretch/>
        </p:blipFill>
        <p:spPr>
          <a:xfrm>
            <a:off x="8012430" y="4674178"/>
            <a:ext cx="3015449" cy="1689100"/>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960"/>
              </a:srgbClr>
            </a:outerShdw>
          </a:effectLst>
        </p:spPr>
      </p:pic>
      <p:pic>
        <p:nvPicPr>
          <p:cNvPr id="223" name="Google Shape;223;p27"/>
          <p:cNvPicPr preferRelativeResize="0"/>
          <p:nvPr/>
        </p:nvPicPr>
        <p:blipFill rotWithShape="1">
          <a:blip r:embed="rId4">
            <a:alphaModFix/>
          </a:blip>
          <a:srcRect b="0" l="0" r="0" t="0"/>
          <a:stretch/>
        </p:blipFill>
        <p:spPr>
          <a:xfrm>
            <a:off x="2166125" y="4457700"/>
            <a:ext cx="2819400" cy="2055706"/>
          </a:xfrm>
          <a:prstGeom prst="rect">
            <a:avLst/>
          </a:prstGeom>
          <a:noFill/>
          <a:ln>
            <a:noFill/>
          </a:ln>
        </p:spPr>
      </p:pic>
      <p:sp>
        <p:nvSpPr>
          <p:cNvPr id="224" name="Google Shape;224;p27"/>
          <p:cNvSpPr/>
          <p:nvPr/>
        </p:nvSpPr>
        <p:spPr>
          <a:xfrm>
            <a:off x="5811306" y="3066742"/>
            <a:ext cx="569387" cy="40011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Times New Roman"/>
                <a:ea typeface="Times New Roman"/>
                <a:cs typeface="Times New Roman"/>
                <a:sym typeface="Times New Roman"/>
              </a:rPr>
              <a:t>OR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8"/>
          <p:cNvSpPr txBox="1"/>
          <p:nvPr>
            <p:ph type="title"/>
          </p:nvPr>
        </p:nvSpPr>
        <p:spPr>
          <a:xfrm>
            <a:off x="581193" y="729657"/>
            <a:ext cx="11029616" cy="1498345"/>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4. FREE WILL (CHOICES) VS. DETERMINISM</a:t>
            </a:r>
            <a:br>
              <a:rPr lang="en-US"/>
            </a:br>
            <a:endParaRPr/>
          </a:p>
        </p:txBody>
      </p:sp>
      <p:sp>
        <p:nvSpPr>
          <p:cNvPr id="231" name="Google Shape;231;p28"/>
          <p:cNvSpPr txBox="1"/>
          <p:nvPr>
            <p:ph idx="1" type="body"/>
          </p:nvPr>
        </p:nvSpPr>
        <p:spPr>
          <a:xfrm>
            <a:off x="581193" y="859809"/>
            <a:ext cx="4495774" cy="3790250"/>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chemeClr val="dk1"/>
                </a:solidFill>
              </a:rPr>
              <a:t>How much of our behavior is due to choices made freely by an individual?</a:t>
            </a:r>
            <a:endParaRPr/>
          </a:p>
          <a:p>
            <a:pPr indent="-306000" lvl="0" marL="306000" rtl="0" algn="just">
              <a:spcBef>
                <a:spcPts val="1000"/>
              </a:spcBef>
              <a:spcAft>
                <a:spcPts val="0"/>
              </a:spcAft>
              <a:buSzPts val="1840"/>
              <a:buChar char="◼"/>
            </a:pPr>
            <a:r>
              <a:rPr lang="en-US" sz="2000">
                <a:solidFill>
                  <a:schemeClr val="dk1"/>
                </a:solidFill>
              </a:rPr>
              <a:t>We are free to choose our actions</a:t>
            </a:r>
            <a:endParaRPr sz="2000">
              <a:solidFill>
                <a:schemeClr val="dk1"/>
              </a:solidFill>
            </a:endParaRPr>
          </a:p>
        </p:txBody>
      </p:sp>
      <p:sp>
        <p:nvSpPr>
          <p:cNvPr id="232" name="Google Shape;232;p28"/>
          <p:cNvSpPr txBox="1"/>
          <p:nvPr>
            <p:ph idx="2" type="body"/>
          </p:nvPr>
        </p:nvSpPr>
        <p:spPr>
          <a:xfrm>
            <a:off x="5832733" y="2228003"/>
            <a:ext cx="5778075" cy="2316701"/>
          </a:xfrm>
          <a:prstGeom prst="rect">
            <a:avLst/>
          </a:prstGeom>
          <a:noFill/>
          <a:ln>
            <a:noFill/>
          </a:ln>
        </p:spPr>
        <p:txBody>
          <a:bodyPr anchorCtr="0" anchor="ctr" bIns="45700" lIns="91425" spcFirstLastPara="1" rIns="91425" wrap="square" tIns="45700">
            <a:noAutofit/>
          </a:bodyPr>
          <a:lstStyle/>
          <a:p>
            <a:pPr indent="-306000" lvl="0" marL="306000" rtl="0" algn="l">
              <a:spcBef>
                <a:spcPts val="0"/>
              </a:spcBef>
              <a:spcAft>
                <a:spcPts val="0"/>
              </a:spcAft>
              <a:buSzPts val="1840"/>
              <a:buChar char="◼"/>
            </a:pPr>
            <a:r>
              <a:rPr lang="en-US" sz="2000">
                <a:solidFill>
                  <a:schemeClr val="dk1"/>
                </a:solidFill>
              </a:rPr>
              <a:t>How much is produced by factors beyond that individual’s voluntary control?</a:t>
            </a:r>
            <a:endParaRPr/>
          </a:p>
          <a:p>
            <a:pPr indent="-306000" lvl="0" marL="306000" rtl="0" algn="l">
              <a:spcBef>
                <a:spcPts val="1000"/>
              </a:spcBef>
              <a:spcAft>
                <a:spcPts val="0"/>
              </a:spcAft>
              <a:buSzPts val="1840"/>
              <a:buChar char="◼"/>
            </a:pPr>
            <a:r>
              <a:rPr lang="en-US" sz="2000">
                <a:solidFill>
                  <a:schemeClr val="dk1"/>
                </a:solidFill>
              </a:rPr>
              <a:t>The assumption that everything that happens has a cause or determinant in the observable world.</a:t>
            </a:r>
            <a:endParaRPr/>
          </a:p>
          <a:p>
            <a:pPr indent="-306000" lvl="0" marL="306000" rtl="0" algn="l">
              <a:spcBef>
                <a:spcPts val="1000"/>
              </a:spcBef>
              <a:spcAft>
                <a:spcPts val="0"/>
              </a:spcAft>
              <a:buSzPts val="1840"/>
              <a:buChar char="◼"/>
            </a:pPr>
            <a:r>
              <a:rPr lang="en-US" sz="2000">
                <a:solidFill>
                  <a:schemeClr val="dk1"/>
                </a:solidFill>
              </a:rPr>
              <a:t>Example: child born in a poor family, will live a poor life.</a:t>
            </a:r>
            <a:endParaRPr/>
          </a:p>
          <a:p>
            <a:pPr indent="-306000" lvl="0" marL="306000" rtl="0" algn="l">
              <a:spcBef>
                <a:spcPts val="960"/>
              </a:spcBef>
              <a:spcAft>
                <a:spcPts val="0"/>
              </a:spcAft>
              <a:buSzPts val="1656"/>
              <a:buChar char="◼"/>
            </a:pPr>
            <a:r>
              <a:rPr lang="en-US">
                <a:solidFill>
                  <a:schemeClr val="dk1"/>
                </a:solidFill>
              </a:rPr>
              <a:t>GENETIC AND ENVIRONMENT </a:t>
            </a:r>
            <a:endParaRPr>
              <a:solidFill>
                <a:schemeClr val="dk1"/>
              </a:solidFill>
            </a:endParaRPr>
          </a:p>
        </p:txBody>
      </p:sp>
      <p:sp>
        <p:nvSpPr>
          <p:cNvPr id="233" name="Google Shape;233;p28"/>
          <p:cNvSpPr/>
          <p:nvPr/>
        </p:nvSpPr>
        <p:spPr>
          <a:xfrm>
            <a:off x="5263346" y="3004304"/>
            <a:ext cx="569387" cy="40011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Times New Roman"/>
                <a:ea typeface="Times New Roman"/>
                <a:cs typeface="Times New Roman"/>
                <a:sym typeface="Times New Roman"/>
              </a:rPr>
              <a:t>OR</a:t>
            </a:r>
            <a:endParaRPr/>
          </a:p>
        </p:txBody>
      </p:sp>
      <p:pic>
        <p:nvPicPr>
          <p:cNvPr id="234" name="Google Shape;234;p28"/>
          <p:cNvPicPr preferRelativeResize="0"/>
          <p:nvPr/>
        </p:nvPicPr>
        <p:blipFill rotWithShape="1">
          <a:blip r:embed="rId3">
            <a:alphaModFix/>
          </a:blip>
          <a:srcRect b="0" l="0" r="0" t="0"/>
          <a:stretch/>
        </p:blipFill>
        <p:spPr>
          <a:xfrm>
            <a:off x="1703071" y="4297680"/>
            <a:ext cx="3235804" cy="2423160"/>
          </a:xfrm>
          <a:prstGeom prst="rect">
            <a:avLst/>
          </a:prstGeom>
          <a:noFill/>
          <a:ln>
            <a:noFill/>
          </a:ln>
        </p:spPr>
      </p:pic>
      <p:pic>
        <p:nvPicPr>
          <p:cNvPr id="235" name="Google Shape;235;p28"/>
          <p:cNvPicPr preferRelativeResize="0"/>
          <p:nvPr/>
        </p:nvPicPr>
        <p:blipFill rotWithShape="1">
          <a:blip r:embed="rId4">
            <a:alphaModFix/>
          </a:blip>
          <a:srcRect b="0" l="0" r="0" t="0"/>
          <a:stretch/>
        </p:blipFill>
        <p:spPr>
          <a:xfrm>
            <a:off x="8093122" y="4544704"/>
            <a:ext cx="3394028" cy="20846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9"/>
          <p:cNvSpPr txBox="1"/>
          <p:nvPr>
            <p:ph type="title"/>
          </p:nvPr>
        </p:nvSpPr>
        <p:spPr>
          <a:xfrm>
            <a:off x="581193" y="1159726"/>
            <a:ext cx="11029616" cy="970157"/>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5. INDIVIDUAL DIFFERENCES VS. UNIVERSAL PRINCIPLES</a:t>
            </a:r>
            <a:br>
              <a:rPr lang="en-US"/>
            </a:br>
            <a:endParaRPr/>
          </a:p>
        </p:txBody>
      </p:sp>
      <p:sp>
        <p:nvSpPr>
          <p:cNvPr id="241" name="Google Shape;241;p29"/>
          <p:cNvSpPr txBox="1"/>
          <p:nvPr>
            <p:ph idx="1" type="body"/>
          </p:nvPr>
        </p:nvSpPr>
        <p:spPr>
          <a:xfrm>
            <a:off x="581193" y="2228004"/>
            <a:ext cx="4773309" cy="2136365"/>
          </a:xfrm>
          <a:prstGeom prst="rect">
            <a:avLst/>
          </a:prstGeom>
          <a:noFill/>
          <a:ln>
            <a:noFill/>
          </a:ln>
        </p:spPr>
        <p:txBody>
          <a:bodyPr anchorCtr="0" anchor="ctr" bIns="45700" lIns="91425" spcFirstLastPara="1" rIns="91425" wrap="square" tIns="45700">
            <a:normAutofit lnSpcReduction="10000"/>
          </a:bodyPr>
          <a:lstStyle/>
          <a:p>
            <a:pPr indent="-306000" lvl="0" marL="306000" rtl="0" algn="just">
              <a:spcBef>
                <a:spcPts val="0"/>
              </a:spcBef>
              <a:spcAft>
                <a:spcPts val="0"/>
              </a:spcAft>
              <a:buSzPts val="1840"/>
              <a:buChar char="◼"/>
            </a:pPr>
            <a:r>
              <a:rPr lang="en-US" sz="2000">
                <a:solidFill>
                  <a:schemeClr val="dk1"/>
                </a:solidFill>
              </a:rPr>
              <a:t>Focus on the uniqueness of every individual.</a:t>
            </a:r>
            <a:endParaRPr/>
          </a:p>
          <a:p>
            <a:pPr indent="-306000" lvl="0" marL="306000" rtl="0" algn="just">
              <a:spcBef>
                <a:spcPts val="1000"/>
              </a:spcBef>
              <a:spcAft>
                <a:spcPts val="0"/>
              </a:spcAft>
              <a:buSzPts val="1840"/>
              <a:buChar char="◼"/>
            </a:pPr>
            <a:r>
              <a:rPr lang="en-US" sz="2000">
                <a:solidFill>
                  <a:schemeClr val="dk1"/>
                </a:solidFill>
              </a:rPr>
              <a:t>Every person’s behavior is a reflection of their distinct and special individual qualities. </a:t>
            </a:r>
            <a:endParaRPr/>
          </a:p>
          <a:p>
            <a:pPr indent="-306000" lvl="0" marL="306000" rtl="0" algn="just">
              <a:spcBef>
                <a:spcPts val="1000"/>
              </a:spcBef>
              <a:spcAft>
                <a:spcPts val="0"/>
              </a:spcAft>
              <a:buSzPts val="1840"/>
              <a:buChar char="◼"/>
            </a:pPr>
            <a:r>
              <a:rPr lang="en-US" sz="2000">
                <a:solidFill>
                  <a:schemeClr val="dk1"/>
                </a:solidFill>
              </a:rPr>
              <a:t>E.g.: learning style</a:t>
            </a:r>
            <a:endParaRPr sz="2000">
              <a:solidFill>
                <a:schemeClr val="dk1"/>
              </a:solidFill>
            </a:endParaRPr>
          </a:p>
        </p:txBody>
      </p:sp>
      <p:sp>
        <p:nvSpPr>
          <p:cNvPr id="242" name="Google Shape;242;p29"/>
          <p:cNvSpPr txBox="1"/>
          <p:nvPr>
            <p:ph idx="2" type="body"/>
          </p:nvPr>
        </p:nvSpPr>
        <p:spPr>
          <a:xfrm>
            <a:off x="6837527" y="2228003"/>
            <a:ext cx="4773281" cy="1819891"/>
          </a:xfrm>
          <a:prstGeom prst="rect">
            <a:avLst/>
          </a:prstGeom>
          <a:noFill/>
          <a:ln>
            <a:noFill/>
          </a:ln>
        </p:spPr>
        <p:txBody>
          <a:bodyPr anchorCtr="0" anchor="ctr" bIns="45700" lIns="91425" spcFirstLastPara="1" rIns="91425" wrap="square" tIns="45700">
            <a:normAutofit lnSpcReduction="10000"/>
          </a:bodyPr>
          <a:lstStyle/>
          <a:p>
            <a:pPr indent="-306000" lvl="0" marL="306000" rtl="0" algn="just">
              <a:spcBef>
                <a:spcPts val="0"/>
              </a:spcBef>
              <a:spcAft>
                <a:spcPts val="0"/>
              </a:spcAft>
              <a:buSzPts val="1840"/>
              <a:buChar char="◼"/>
            </a:pPr>
            <a:r>
              <a:rPr lang="en-US" sz="2000">
                <a:solidFill>
                  <a:schemeClr val="dk1"/>
                </a:solidFill>
              </a:rPr>
              <a:t>Based on cultural and societal norms and values.</a:t>
            </a:r>
            <a:endParaRPr sz="2000">
              <a:solidFill>
                <a:schemeClr val="dk1"/>
              </a:solidFill>
            </a:endParaRPr>
          </a:p>
        </p:txBody>
      </p:sp>
      <p:sp>
        <p:nvSpPr>
          <p:cNvPr id="243" name="Google Shape;243;p29"/>
          <p:cNvSpPr/>
          <p:nvPr/>
        </p:nvSpPr>
        <p:spPr>
          <a:xfrm>
            <a:off x="5914063" y="3064792"/>
            <a:ext cx="530915" cy="369332"/>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b="1" lang="en-US" sz="1800">
                <a:solidFill>
                  <a:srgbClr val="222222"/>
                </a:solidFill>
                <a:latin typeface="Times New Roman"/>
                <a:ea typeface="Times New Roman"/>
                <a:cs typeface="Times New Roman"/>
                <a:sym typeface="Times New Roman"/>
              </a:rPr>
              <a:t>OR</a:t>
            </a:r>
            <a:endParaRPr/>
          </a:p>
        </p:txBody>
      </p:sp>
      <p:pic>
        <p:nvPicPr>
          <p:cNvPr id="244" name="Google Shape;244;p29"/>
          <p:cNvPicPr preferRelativeResize="0"/>
          <p:nvPr/>
        </p:nvPicPr>
        <p:blipFill rotWithShape="1">
          <a:blip r:embed="rId3">
            <a:alphaModFix/>
          </a:blip>
          <a:srcRect b="0" l="0" r="0" t="0"/>
          <a:stretch/>
        </p:blipFill>
        <p:spPr>
          <a:xfrm>
            <a:off x="928048" y="4364369"/>
            <a:ext cx="4735773" cy="235033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0"/>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BRANCHES OF PSYCHOLOGY</a:t>
            </a:r>
            <a:endParaRPr/>
          </a:p>
        </p:txBody>
      </p:sp>
      <p:sp>
        <p:nvSpPr>
          <p:cNvPr id="250" name="Google Shape;250;p30"/>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fontScale="77500" lnSpcReduction="20000"/>
          </a:bodyPr>
          <a:lstStyle/>
          <a:p>
            <a:pPr indent="0" lvl="0" marL="0" rtl="0" algn="l">
              <a:spcBef>
                <a:spcPts val="0"/>
              </a:spcBef>
              <a:spcAft>
                <a:spcPts val="0"/>
              </a:spcAft>
              <a:buSzPct val="91999"/>
              <a:buNone/>
            </a:pPr>
            <a:r>
              <a:t/>
            </a:r>
            <a:endParaRPr sz="2000">
              <a:solidFill>
                <a:schemeClr val="dk1"/>
              </a:solidFill>
            </a:endParaRPr>
          </a:p>
          <a:p>
            <a:pPr indent="-305999" lvl="0" marL="306000" rtl="0" algn="l">
              <a:spcBef>
                <a:spcPts val="1127"/>
              </a:spcBef>
              <a:spcAft>
                <a:spcPts val="0"/>
              </a:spcAft>
              <a:buSzPct val="92000"/>
              <a:buChar char="◼"/>
            </a:pPr>
            <a:r>
              <a:rPr lang="en-US" sz="3400">
                <a:solidFill>
                  <a:schemeClr val="dk1"/>
                </a:solidFill>
              </a:rPr>
              <a:t>Clinical psychology</a:t>
            </a:r>
            <a:endParaRPr/>
          </a:p>
          <a:p>
            <a:pPr indent="-305999" lvl="0" marL="306000" rtl="0" algn="l">
              <a:spcBef>
                <a:spcPts val="1127"/>
              </a:spcBef>
              <a:spcAft>
                <a:spcPts val="0"/>
              </a:spcAft>
              <a:buSzPct val="92000"/>
              <a:buChar char="◼"/>
            </a:pPr>
            <a:r>
              <a:rPr lang="en-US" sz="3400">
                <a:solidFill>
                  <a:schemeClr val="dk1"/>
                </a:solidFill>
              </a:rPr>
              <a:t>Counselling</a:t>
            </a:r>
            <a:endParaRPr/>
          </a:p>
          <a:p>
            <a:pPr indent="-305999" lvl="0" marL="306000" rtl="0" algn="l">
              <a:spcBef>
                <a:spcPts val="1127"/>
              </a:spcBef>
              <a:spcAft>
                <a:spcPts val="0"/>
              </a:spcAft>
              <a:buSzPct val="92000"/>
              <a:buChar char="◼"/>
            </a:pPr>
            <a:r>
              <a:rPr lang="en-US" sz="3400">
                <a:solidFill>
                  <a:schemeClr val="dk1"/>
                </a:solidFill>
              </a:rPr>
              <a:t>Developmental psychology</a:t>
            </a:r>
            <a:endParaRPr/>
          </a:p>
          <a:p>
            <a:pPr indent="-305999" lvl="0" marL="306000" rtl="0" algn="l">
              <a:spcBef>
                <a:spcPts val="1127"/>
              </a:spcBef>
              <a:spcAft>
                <a:spcPts val="0"/>
              </a:spcAft>
              <a:buSzPct val="92000"/>
              <a:buChar char="◼"/>
            </a:pPr>
            <a:r>
              <a:rPr lang="en-US" sz="3400">
                <a:solidFill>
                  <a:schemeClr val="dk1"/>
                </a:solidFill>
              </a:rPr>
              <a:t>Social psychology</a:t>
            </a:r>
            <a:endParaRPr/>
          </a:p>
          <a:p>
            <a:pPr indent="-305999" lvl="0" marL="306000" rtl="0" algn="l">
              <a:spcBef>
                <a:spcPts val="1127"/>
              </a:spcBef>
              <a:spcAft>
                <a:spcPts val="0"/>
              </a:spcAft>
              <a:buSzPct val="92000"/>
              <a:buChar char="◼"/>
            </a:pPr>
            <a:r>
              <a:rPr lang="en-US" sz="3400">
                <a:solidFill>
                  <a:schemeClr val="dk1"/>
                </a:solidFill>
              </a:rPr>
              <a:t>School and Educational psychology</a:t>
            </a:r>
            <a:endParaRPr/>
          </a:p>
          <a:p>
            <a:pPr indent="-305999" lvl="0" marL="306000" rtl="0" algn="l">
              <a:spcBef>
                <a:spcPts val="1127"/>
              </a:spcBef>
              <a:spcAft>
                <a:spcPts val="0"/>
              </a:spcAft>
              <a:buSzPct val="92000"/>
              <a:buChar char="◼"/>
            </a:pPr>
            <a:r>
              <a:rPr lang="en-US" sz="3400">
                <a:solidFill>
                  <a:schemeClr val="dk1"/>
                </a:solidFill>
              </a:rPr>
              <a:t>Industrial and Organizational psychology</a:t>
            </a:r>
            <a:endParaRPr/>
          </a:p>
          <a:p>
            <a:pPr indent="-152063" lvl="0" marL="306000" rtl="0" algn="l">
              <a:spcBef>
                <a:spcPts val="1127"/>
              </a:spcBef>
              <a:spcAft>
                <a:spcPts val="0"/>
              </a:spcAft>
              <a:buSzPct val="92000"/>
              <a:buNone/>
            </a:pPr>
            <a:r>
              <a:t/>
            </a:r>
            <a:endParaRPr sz="3400">
              <a:solidFill>
                <a:schemeClr val="dk1"/>
              </a:solidFill>
            </a:endParaRPr>
          </a:p>
          <a:p>
            <a:pPr indent="0" lvl="0" marL="0" rtl="0" algn="l">
              <a:spcBef>
                <a:spcPts val="879"/>
              </a:spcBef>
              <a:spcAft>
                <a:spcPts val="0"/>
              </a:spcAft>
              <a:buSzPct val="91999"/>
              <a:buNone/>
            </a:pPr>
            <a:r>
              <a:t/>
            </a:r>
            <a:endParaRPr/>
          </a:p>
        </p:txBody>
      </p:sp>
      <p:sp>
        <p:nvSpPr>
          <p:cNvPr id="251" name="Google Shape;251;p30"/>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fontScale="77500" lnSpcReduction="20000"/>
          </a:bodyPr>
          <a:lstStyle/>
          <a:p>
            <a:pPr indent="-305999" lvl="0" marL="306000" rtl="0" algn="l">
              <a:spcBef>
                <a:spcPts val="0"/>
              </a:spcBef>
              <a:spcAft>
                <a:spcPts val="0"/>
              </a:spcAft>
              <a:buSzPct val="92000"/>
              <a:buChar char="◼"/>
            </a:pPr>
            <a:r>
              <a:rPr lang="en-US" sz="3400">
                <a:solidFill>
                  <a:schemeClr val="dk1"/>
                </a:solidFill>
              </a:rPr>
              <a:t>Sports psychology</a:t>
            </a:r>
            <a:endParaRPr/>
          </a:p>
          <a:p>
            <a:pPr indent="-305999" lvl="0" marL="306000" rtl="0" algn="l">
              <a:spcBef>
                <a:spcPts val="1127"/>
              </a:spcBef>
              <a:spcAft>
                <a:spcPts val="0"/>
              </a:spcAft>
              <a:buSzPct val="92000"/>
              <a:buChar char="◼"/>
            </a:pPr>
            <a:r>
              <a:rPr lang="en-US" sz="3400">
                <a:solidFill>
                  <a:schemeClr val="dk1"/>
                </a:solidFill>
              </a:rPr>
              <a:t>Forensic psychology</a:t>
            </a:r>
            <a:endParaRPr sz="3400">
              <a:solidFill>
                <a:schemeClr val="dk1"/>
              </a:solidFill>
            </a:endParaRPr>
          </a:p>
          <a:p>
            <a:pPr indent="-305999" lvl="0" marL="306000" rtl="0" algn="l">
              <a:spcBef>
                <a:spcPts val="1127"/>
              </a:spcBef>
              <a:spcAft>
                <a:spcPts val="0"/>
              </a:spcAft>
              <a:buSzPct val="92000"/>
              <a:buChar char="◼"/>
            </a:pPr>
            <a:r>
              <a:rPr lang="en-US" sz="3400">
                <a:solidFill>
                  <a:schemeClr val="dk1"/>
                </a:solidFill>
              </a:rPr>
              <a:t>Health psychology</a:t>
            </a:r>
            <a:endParaRPr/>
          </a:p>
          <a:p>
            <a:pPr indent="-224504" lvl="0" marL="306000" rtl="0" algn="l">
              <a:spcBef>
                <a:spcPts val="879"/>
              </a:spcBef>
              <a:spcAft>
                <a:spcPts val="0"/>
              </a:spcAft>
              <a:buSzPct val="91999"/>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1"/>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accent1"/>
              </a:buClr>
              <a:buSzPts val="3600"/>
              <a:buFont typeface="Gill Sans"/>
              <a:buNone/>
            </a:pPr>
            <a:r>
              <a:rPr lang="en-US"/>
              <a:t>TOPIC 2 WEEK 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LEARNING OUTCOMES</a:t>
            </a:r>
            <a:endParaRPr/>
          </a:p>
        </p:txBody>
      </p:sp>
      <p:sp>
        <p:nvSpPr>
          <p:cNvPr id="107" name="Google Shape;107;p14"/>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200844" lvl="0" marL="306000" rtl="0" algn="l">
              <a:spcBef>
                <a:spcPts val="0"/>
              </a:spcBef>
              <a:spcAft>
                <a:spcPts val="0"/>
              </a:spcAft>
              <a:buSzPts val="1656"/>
              <a:buNone/>
            </a:pPr>
            <a:r>
              <a:t/>
            </a:r>
            <a:endParaRPr/>
          </a:p>
        </p:txBody>
      </p:sp>
      <p:grpSp>
        <p:nvGrpSpPr>
          <p:cNvPr id="108" name="Google Shape;108;p14"/>
          <p:cNvGrpSpPr/>
          <p:nvPr/>
        </p:nvGrpSpPr>
        <p:grpSpPr>
          <a:xfrm>
            <a:off x="581025" y="2185985"/>
            <a:ext cx="11029950" cy="4169111"/>
            <a:chOff x="0" y="4760"/>
            <a:chExt cx="11029950" cy="4169111"/>
          </a:xfrm>
        </p:grpSpPr>
        <p:sp>
          <p:nvSpPr>
            <p:cNvPr id="109" name="Google Shape;109;p14"/>
            <p:cNvSpPr/>
            <p:nvPr/>
          </p:nvSpPr>
          <p:spPr>
            <a:xfrm>
              <a:off x="0" y="393871"/>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a:off x="551497" y="4760"/>
              <a:ext cx="7720965" cy="61051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txBox="1"/>
            <p:nvPr/>
          </p:nvSpPr>
          <p:spPr>
            <a:xfrm>
              <a:off x="581300" y="34563"/>
              <a:ext cx="7661359" cy="550904"/>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Understanding the meaning of Psychology </a:t>
              </a:r>
              <a:endParaRPr sz="1800">
                <a:solidFill>
                  <a:schemeClr val="lt1"/>
                </a:solidFill>
                <a:latin typeface="Gill Sans"/>
                <a:ea typeface="Gill Sans"/>
                <a:cs typeface="Gill Sans"/>
                <a:sym typeface="Gill Sans"/>
              </a:endParaRPr>
            </a:p>
          </p:txBody>
        </p:sp>
        <p:sp>
          <p:nvSpPr>
            <p:cNvPr id="112" name="Google Shape;112;p14"/>
            <p:cNvSpPr/>
            <p:nvPr/>
          </p:nvSpPr>
          <p:spPr>
            <a:xfrm>
              <a:off x="0" y="1074271"/>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a:off x="551497" y="852871"/>
              <a:ext cx="7720965" cy="44280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txBox="1"/>
            <p:nvPr/>
          </p:nvSpPr>
          <p:spPr>
            <a:xfrm>
              <a:off x="573113" y="874487"/>
              <a:ext cx="7677733" cy="399568"/>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Psychology as a science</a:t>
              </a:r>
              <a:endParaRPr sz="1800">
                <a:solidFill>
                  <a:schemeClr val="lt1"/>
                </a:solidFill>
                <a:latin typeface="Times New Roman"/>
                <a:ea typeface="Times New Roman"/>
                <a:cs typeface="Times New Roman"/>
                <a:sym typeface="Times New Roman"/>
              </a:endParaRPr>
            </a:p>
          </p:txBody>
        </p:sp>
        <p:sp>
          <p:nvSpPr>
            <p:cNvPr id="115" name="Google Shape;115;p14"/>
            <p:cNvSpPr/>
            <p:nvPr/>
          </p:nvSpPr>
          <p:spPr>
            <a:xfrm>
              <a:off x="0" y="1754671"/>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551497" y="1533271"/>
              <a:ext cx="7720965" cy="44280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txBox="1"/>
            <p:nvPr/>
          </p:nvSpPr>
          <p:spPr>
            <a:xfrm>
              <a:off x="573113" y="1554887"/>
              <a:ext cx="7677733" cy="399568"/>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Scope of psychology</a:t>
              </a:r>
              <a:endParaRPr sz="1800">
                <a:solidFill>
                  <a:schemeClr val="lt1"/>
                </a:solidFill>
                <a:latin typeface="Times New Roman"/>
                <a:ea typeface="Times New Roman"/>
                <a:cs typeface="Times New Roman"/>
                <a:sym typeface="Times New Roman"/>
              </a:endParaRPr>
            </a:p>
          </p:txBody>
        </p:sp>
        <p:sp>
          <p:nvSpPr>
            <p:cNvPr id="118" name="Google Shape;118;p14"/>
            <p:cNvSpPr/>
            <p:nvPr/>
          </p:nvSpPr>
          <p:spPr>
            <a:xfrm>
              <a:off x="0" y="2831689"/>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551497" y="2213671"/>
              <a:ext cx="7720965" cy="44280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txBox="1"/>
            <p:nvPr/>
          </p:nvSpPr>
          <p:spPr>
            <a:xfrm>
              <a:off x="573113" y="2235287"/>
              <a:ext cx="7677733" cy="399568"/>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Goals of Psychology </a:t>
              </a:r>
              <a:endParaRPr sz="1800">
                <a:solidFill>
                  <a:schemeClr val="lt1"/>
                </a:solidFill>
                <a:latin typeface="Times New Roman"/>
                <a:ea typeface="Times New Roman"/>
                <a:cs typeface="Times New Roman"/>
                <a:sym typeface="Times New Roman"/>
              </a:endParaRPr>
            </a:p>
          </p:txBody>
        </p:sp>
        <p:sp>
          <p:nvSpPr>
            <p:cNvPr id="121" name="Google Shape;121;p14"/>
            <p:cNvSpPr/>
            <p:nvPr/>
          </p:nvSpPr>
          <p:spPr>
            <a:xfrm>
              <a:off x="0" y="3115471"/>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551497" y="2894071"/>
              <a:ext cx="7720965" cy="44280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txBox="1"/>
            <p:nvPr/>
          </p:nvSpPr>
          <p:spPr>
            <a:xfrm>
              <a:off x="573113" y="2915687"/>
              <a:ext cx="7677733" cy="399568"/>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Key debates in Psychology</a:t>
              </a:r>
              <a:endParaRPr sz="1800">
                <a:solidFill>
                  <a:schemeClr val="lt1"/>
                </a:solidFill>
                <a:latin typeface="Gill Sans"/>
                <a:ea typeface="Gill Sans"/>
                <a:cs typeface="Gill Sans"/>
                <a:sym typeface="Gill Sans"/>
              </a:endParaRPr>
            </a:p>
          </p:txBody>
        </p:sp>
        <p:sp>
          <p:nvSpPr>
            <p:cNvPr id="124" name="Google Shape;124;p14"/>
            <p:cNvSpPr/>
            <p:nvPr/>
          </p:nvSpPr>
          <p:spPr>
            <a:xfrm>
              <a:off x="0" y="3795871"/>
              <a:ext cx="11029950" cy="378000"/>
            </a:xfrm>
            <a:prstGeom prst="rect">
              <a:avLst/>
            </a:prstGeom>
            <a:solidFill>
              <a:schemeClr val="lt2">
                <a:alpha val="89803"/>
              </a:schemeClr>
            </a:solidFill>
            <a:ln cap="rnd" cmpd="sng" w="12700">
              <a:solidFill>
                <a:schemeClr val="dk2"/>
              </a:solidFill>
              <a:prstDash val="solid"/>
              <a:round/>
              <a:headEnd len="sm" w="sm" type="none"/>
              <a:tailEnd len="sm" w="sm" type="none"/>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551497" y="3574471"/>
              <a:ext cx="7720965" cy="442800"/>
            </a:xfrm>
            <a:prstGeom prst="roundRect">
              <a:avLst>
                <a:gd fmla="val 16667" name="adj"/>
              </a:avLst>
            </a:prstGeom>
            <a:gradFill>
              <a:gsLst>
                <a:gs pos="0">
                  <a:srgbClr val="4F4F4F"/>
                </a:gs>
                <a:gs pos="84000">
                  <a:srgbClr val="333333"/>
                </a:gs>
                <a:gs pos="100000">
                  <a:srgbClr val="333333"/>
                </a:gs>
              </a:gsLst>
              <a:lin ang="5400000" scaled="0"/>
            </a:gradFill>
            <a:ln>
              <a:noFill/>
            </a:ln>
            <a:effectLst>
              <a:outerShdw blurRad="38100" rotWithShape="0" dir="5400000" dist="25400">
                <a:srgbClr val="000000">
                  <a:alpha val="5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txBox="1"/>
            <p:nvPr/>
          </p:nvSpPr>
          <p:spPr>
            <a:xfrm>
              <a:off x="573113" y="3596087"/>
              <a:ext cx="7677733" cy="399568"/>
            </a:xfrm>
            <a:prstGeom prst="rect">
              <a:avLst/>
            </a:prstGeom>
            <a:noFill/>
            <a:ln>
              <a:noFill/>
            </a:ln>
          </p:spPr>
          <p:txBody>
            <a:bodyPr anchorCtr="0" anchor="ctr" bIns="0" lIns="291825" spcFirstLastPara="1" rIns="291825" wrap="square" tIns="0">
              <a:noAutofit/>
            </a:bodyPr>
            <a:lstStyle/>
            <a:p>
              <a:pPr indent="0" lvl="0" marL="0" marR="0" rtl="0" algn="l">
                <a:lnSpc>
                  <a:spcPct val="90000"/>
                </a:lnSpc>
                <a:spcBef>
                  <a:spcPts val="0"/>
                </a:spcBef>
                <a:spcAft>
                  <a:spcPts val="0"/>
                </a:spcAft>
                <a:buNone/>
              </a:pPr>
              <a:r>
                <a:rPr lang="en-US" sz="1800">
                  <a:solidFill>
                    <a:schemeClr val="lt1"/>
                  </a:solidFill>
                  <a:latin typeface="Gill Sans"/>
                  <a:ea typeface="Gill Sans"/>
                  <a:cs typeface="Gill Sans"/>
                  <a:sym typeface="Gill Sans"/>
                </a:rPr>
                <a:t>Branches of Psychology</a:t>
              </a:r>
              <a:endParaRPr sz="1800">
                <a:solidFill>
                  <a:schemeClr val="lt1"/>
                </a:solidFill>
                <a:latin typeface="Gill Sans"/>
                <a:ea typeface="Gill Sans"/>
                <a:cs typeface="Gill Sans"/>
                <a:sym typeface="Gill Sans"/>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2"/>
          <p:cNvSpPr txBox="1"/>
          <p:nvPr>
            <p:ph type="title"/>
          </p:nvPr>
        </p:nvSpPr>
        <p:spPr>
          <a:xfrm>
            <a:off x="581192" y="883239"/>
            <a:ext cx="11029616" cy="1013800"/>
          </a:xfrm>
          <a:prstGeom prst="rect">
            <a:avLst/>
          </a:prstGeom>
          <a:noFill/>
          <a:ln>
            <a:noFill/>
          </a:ln>
        </p:spPr>
        <p:txBody>
          <a:bodyPr anchorCtr="0" anchor="b" bIns="45700" lIns="91425" spcFirstLastPara="1" rIns="91425" wrap="square" tIns="45700">
            <a:normAutofit fontScale="90000"/>
          </a:bodyPr>
          <a:lstStyle/>
          <a:p>
            <a:pPr indent="0" lvl="0" marL="0" rtl="0" algn="ctr">
              <a:spcBef>
                <a:spcPts val="0"/>
              </a:spcBef>
              <a:spcAft>
                <a:spcPts val="0"/>
              </a:spcAft>
              <a:buClr>
                <a:schemeClr val="lt1"/>
              </a:buClr>
              <a:buSzPct val="100000"/>
              <a:buFont typeface="Gill Sans"/>
              <a:buNone/>
            </a:pPr>
            <a:r>
              <a:rPr lang="en-US" sz="4400"/>
              <a:t>THE HISTORICAL ORIGINS OF</a:t>
            </a:r>
            <a:br>
              <a:rPr lang="en-US" sz="4400"/>
            </a:br>
            <a:r>
              <a:rPr lang="en-US" sz="4400"/>
              <a:t>PSYCHOLOGY</a:t>
            </a:r>
            <a:endParaRPr sz="4400"/>
          </a:p>
        </p:txBody>
      </p:sp>
      <p:pic>
        <p:nvPicPr>
          <p:cNvPr descr="What Do Whigs Have To Do With History of Psychology? – JEPS Bulletin" id="262" name="Google Shape;262;p32"/>
          <p:cNvPicPr preferRelativeResize="0"/>
          <p:nvPr>
            <p:ph idx="1" type="body"/>
          </p:nvPr>
        </p:nvPicPr>
        <p:blipFill rotWithShape="1">
          <a:blip r:embed="rId3">
            <a:alphaModFix/>
          </a:blip>
          <a:srcRect b="0" l="0" r="0" t="0"/>
          <a:stretch/>
        </p:blipFill>
        <p:spPr>
          <a:xfrm>
            <a:off x="581192" y="1897039"/>
            <a:ext cx="10809027" cy="50291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SUPERNATURAL ELEMENTS</a:t>
            </a:r>
            <a:endParaRPr/>
          </a:p>
        </p:txBody>
      </p:sp>
      <p:pic>
        <p:nvPicPr>
          <p:cNvPr descr="Man looking up at a huge ghostly horned demon appearing out the mist" id="268" name="Google Shape;268;p33"/>
          <p:cNvPicPr preferRelativeResize="0"/>
          <p:nvPr/>
        </p:nvPicPr>
        <p:blipFill rotWithShape="1">
          <a:blip r:embed="rId3">
            <a:alphaModFix/>
          </a:blip>
          <a:srcRect b="0" l="0" r="0" t="0"/>
          <a:stretch/>
        </p:blipFill>
        <p:spPr>
          <a:xfrm>
            <a:off x="362827" y="2947916"/>
            <a:ext cx="11360600" cy="3798594"/>
          </a:xfrm>
          <a:prstGeom prst="rect">
            <a:avLst/>
          </a:prstGeom>
          <a:noFill/>
          <a:ln>
            <a:noFill/>
          </a:ln>
        </p:spPr>
      </p:pic>
      <p:sp>
        <p:nvSpPr>
          <p:cNvPr id="269" name="Google Shape;269;p33"/>
          <p:cNvSpPr txBox="1"/>
          <p:nvPr>
            <p:ph idx="1" type="body"/>
          </p:nvPr>
        </p:nvSpPr>
        <p:spPr>
          <a:xfrm>
            <a:off x="581191" y="1379783"/>
            <a:ext cx="10569029" cy="2919262"/>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latin typeface="Gill Sans"/>
                <a:ea typeface="Gill Sans"/>
                <a:cs typeface="Gill Sans"/>
                <a:sym typeface="Gill Sans"/>
              </a:rPr>
              <a:t>Before the age of scientific inquiry all good and bad manifestations beyond the control of human kind were regarded as supernatural.</a:t>
            </a:r>
            <a:endParaRPr sz="2400">
              <a:solidFill>
                <a:schemeClr val="dk1"/>
              </a:solidFill>
              <a:latin typeface="Gill Sans"/>
              <a:ea typeface="Gill Sans"/>
              <a:cs typeface="Gill Sans"/>
              <a:sym typeface="Gill Sans"/>
            </a:endParaRPr>
          </a:p>
          <a:p>
            <a:pPr indent="-165792" lvl="0" marL="306000" rtl="0" algn="l">
              <a:spcBef>
                <a:spcPts val="1080"/>
              </a:spcBef>
              <a:spcAft>
                <a:spcPts val="0"/>
              </a:spcAft>
              <a:buSzPts val="2208"/>
              <a:buNone/>
            </a:pPr>
            <a:r>
              <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4"/>
          <p:cNvSpPr txBox="1"/>
          <p:nvPr>
            <p:ph type="title"/>
          </p:nvPr>
        </p:nvSpPr>
        <p:spPr>
          <a:xfrm>
            <a:off x="581191" y="733223"/>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EARLY DEMONOLOGY</a:t>
            </a:r>
            <a:endParaRPr/>
          </a:p>
        </p:txBody>
      </p:sp>
      <p:sp>
        <p:nvSpPr>
          <p:cNvPr id="275" name="Google Shape;275;p34"/>
          <p:cNvSpPr txBox="1"/>
          <p:nvPr>
            <p:ph idx="1" type="body"/>
          </p:nvPr>
        </p:nvSpPr>
        <p:spPr>
          <a:xfrm>
            <a:off x="414278" y="1266940"/>
            <a:ext cx="11363443" cy="2690911"/>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rPr>
              <a:t>The doctrine that a semi autonomous or completely autonomous evil being such as the devil may dwell within a person and control his or her mind and body is called </a:t>
            </a:r>
            <a:r>
              <a:rPr b="1" lang="en-US" sz="2400">
                <a:solidFill>
                  <a:schemeClr val="dk1"/>
                </a:solidFill>
              </a:rPr>
              <a:t>demonology</a:t>
            </a:r>
            <a:r>
              <a:rPr lang="en-US" sz="2400">
                <a:solidFill>
                  <a:schemeClr val="dk1"/>
                </a:solidFill>
              </a:rPr>
              <a:t>.</a:t>
            </a:r>
            <a:endParaRPr/>
          </a:p>
        </p:txBody>
      </p:sp>
      <p:pic>
        <p:nvPicPr>
          <p:cNvPr descr="The Encyclopedia of Demons and Demonology: Rosemary Ellen Guiley, John  Zaffis: 9780816073153: Amazon.com: Books" id="276" name="Google Shape;276;p34"/>
          <p:cNvPicPr preferRelativeResize="0"/>
          <p:nvPr/>
        </p:nvPicPr>
        <p:blipFill rotWithShape="1">
          <a:blip r:embed="rId3">
            <a:alphaModFix/>
          </a:blip>
          <a:srcRect b="7388" l="2084" r="1656" t="28330"/>
          <a:stretch/>
        </p:blipFill>
        <p:spPr>
          <a:xfrm>
            <a:off x="414278" y="3423167"/>
            <a:ext cx="11363443" cy="343483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descr="Introduction to Psychology. Trephining – early form of “therapy” - ppt  download" id="281" name="Google Shape;281;p35"/>
          <p:cNvPicPr preferRelativeResize="0"/>
          <p:nvPr/>
        </p:nvPicPr>
        <p:blipFill rotWithShape="1">
          <a:blip r:embed="rId3">
            <a:alphaModFix/>
          </a:blip>
          <a:srcRect b="18975" l="1632" r="36260" t="31046"/>
          <a:stretch/>
        </p:blipFill>
        <p:spPr>
          <a:xfrm>
            <a:off x="1241383" y="4263798"/>
            <a:ext cx="5396527" cy="2428478"/>
          </a:xfrm>
          <a:prstGeom prst="rect">
            <a:avLst/>
          </a:prstGeom>
          <a:noFill/>
          <a:ln>
            <a:noFill/>
          </a:ln>
        </p:spPr>
      </p:pic>
      <p:sp>
        <p:nvSpPr>
          <p:cNvPr id="282" name="Google Shape;282;p35"/>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TREPHINING</a:t>
            </a:r>
            <a:endParaRPr/>
          </a:p>
        </p:txBody>
      </p:sp>
      <p:sp>
        <p:nvSpPr>
          <p:cNvPr id="283" name="Google Shape;283;p35"/>
          <p:cNvSpPr txBox="1"/>
          <p:nvPr>
            <p:ph idx="1" type="body"/>
          </p:nvPr>
        </p:nvSpPr>
        <p:spPr>
          <a:xfrm>
            <a:off x="530945" y="1209056"/>
            <a:ext cx="5938093" cy="3772377"/>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rPr>
              <a:t>People thought that psychological problems are caused by evil spirits.</a:t>
            </a:r>
            <a:endParaRPr/>
          </a:p>
          <a:p>
            <a:pPr indent="-306000" lvl="0" marL="306000" rtl="0" algn="just">
              <a:spcBef>
                <a:spcPts val="1080"/>
              </a:spcBef>
              <a:spcAft>
                <a:spcPts val="0"/>
              </a:spcAft>
              <a:buSzPts val="2208"/>
              <a:buChar char="◼"/>
            </a:pPr>
            <a:r>
              <a:rPr lang="en-US" sz="2400">
                <a:solidFill>
                  <a:schemeClr val="dk1"/>
                </a:solidFill>
              </a:rPr>
              <a:t> To allow those spirits to escape from a person’s body the ancient healers chipped a hole in patient’s skull with crude instrument.</a:t>
            </a:r>
            <a:endParaRPr/>
          </a:p>
        </p:txBody>
      </p:sp>
      <p:pic>
        <p:nvPicPr>
          <p:cNvPr descr="Trepanning - Wikipedia" id="284" name="Google Shape;284;p35"/>
          <p:cNvPicPr preferRelativeResize="0"/>
          <p:nvPr/>
        </p:nvPicPr>
        <p:blipFill rotWithShape="1">
          <a:blip r:embed="rId4">
            <a:alphaModFix/>
          </a:blip>
          <a:srcRect b="0" l="0" r="0" t="0"/>
          <a:stretch/>
        </p:blipFill>
        <p:spPr>
          <a:xfrm>
            <a:off x="6637910" y="1801710"/>
            <a:ext cx="5073022" cy="480481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GREEK PHILOSOPHERS</a:t>
            </a:r>
            <a:endParaRPr/>
          </a:p>
        </p:txBody>
      </p:sp>
      <p:sp>
        <p:nvSpPr>
          <p:cNvPr id="290" name="Google Shape;290;p36"/>
          <p:cNvSpPr txBox="1"/>
          <p:nvPr>
            <p:ph idx="1" type="body"/>
          </p:nvPr>
        </p:nvSpPr>
        <p:spPr>
          <a:xfrm>
            <a:off x="382150" y="2075925"/>
            <a:ext cx="5962800" cy="4352100"/>
          </a:xfrm>
          <a:prstGeom prst="rect">
            <a:avLst/>
          </a:prstGeom>
          <a:noFill/>
          <a:ln>
            <a:noFill/>
          </a:ln>
        </p:spPr>
        <p:txBody>
          <a:bodyPr anchorCtr="0" anchor="ctr" bIns="45700" lIns="91425" spcFirstLastPara="1" rIns="91425" wrap="square" tIns="45700">
            <a:normAutofit/>
          </a:bodyPr>
          <a:lstStyle/>
          <a:p>
            <a:pPr indent="0" lvl="0" marL="0" rtl="0" algn="just">
              <a:spcBef>
                <a:spcPts val="0"/>
              </a:spcBef>
              <a:spcAft>
                <a:spcPts val="0"/>
              </a:spcAft>
              <a:buNone/>
            </a:pPr>
            <a:r>
              <a:t/>
            </a:r>
            <a:endParaRPr/>
          </a:p>
          <a:p>
            <a:pPr indent="-306000" lvl="0" marL="306000" rtl="0" algn="just">
              <a:spcBef>
                <a:spcPts val="1000"/>
              </a:spcBef>
              <a:spcAft>
                <a:spcPts val="0"/>
              </a:spcAft>
              <a:buSzPts val="1840"/>
              <a:buChar char="◼"/>
            </a:pPr>
            <a:r>
              <a:rPr lang="en-US" sz="2000">
                <a:solidFill>
                  <a:schemeClr val="dk1"/>
                </a:solidFill>
              </a:rPr>
              <a:t>Early Greek philosophers such as </a:t>
            </a:r>
            <a:r>
              <a:rPr lang="en-US" sz="2000">
                <a:solidFill>
                  <a:srgbClr val="FF0000"/>
                </a:solidFill>
              </a:rPr>
              <a:t>Socrates, Plato, </a:t>
            </a:r>
            <a:r>
              <a:rPr lang="en-US" sz="2000">
                <a:solidFill>
                  <a:schemeClr val="dk1"/>
                </a:solidFill>
              </a:rPr>
              <a:t>and </a:t>
            </a:r>
            <a:r>
              <a:rPr lang="en-US" sz="2000">
                <a:solidFill>
                  <a:srgbClr val="FF0000"/>
                </a:solidFill>
              </a:rPr>
              <a:t>Aristotle </a:t>
            </a:r>
            <a:r>
              <a:rPr lang="en-US" sz="2000">
                <a:solidFill>
                  <a:schemeClr val="dk1"/>
                </a:solidFill>
              </a:rPr>
              <a:t>explored topics such as pleasure, pain, knowledge, motivation, rationality, and mental illness—topics often discussed in psychology today.</a:t>
            </a:r>
            <a:endParaRPr sz="2000">
              <a:solidFill>
                <a:schemeClr val="dk1"/>
              </a:solidFill>
            </a:endParaRPr>
          </a:p>
          <a:p>
            <a:pPr indent="0" lvl="0" marL="0" rtl="0" algn="just">
              <a:spcBef>
                <a:spcPts val="1000"/>
              </a:spcBef>
              <a:spcAft>
                <a:spcPts val="0"/>
              </a:spcAft>
              <a:buNone/>
            </a:pPr>
            <a:r>
              <a:t/>
            </a:r>
            <a:endParaRPr sz="2000">
              <a:solidFill>
                <a:schemeClr val="dk1"/>
              </a:solidFill>
            </a:endParaRPr>
          </a:p>
          <a:p>
            <a:pPr indent="-306000" lvl="0" marL="306000" rtl="0" algn="just">
              <a:spcBef>
                <a:spcPts val="1000"/>
              </a:spcBef>
              <a:spcAft>
                <a:spcPts val="0"/>
              </a:spcAft>
              <a:buSzPts val="1840"/>
              <a:buChar char="◼"/>
            </a:pPr>
            <a:r>
              <a:rPr lang="en-US" sz="2000">
                <a:solidFill>
                  <a:schemeClr val="dk1"/>
                </a:solidFill>
              </a:rPr>
              <a:t>Socrates, Plato, and Aristotle, posed fundamental questions about mental life: What is consciousness? Are people inherently rational or irrational? Is there really such a thing as free choice?</a:t>
            </a:r>
            <a:endParaRPr sz="2000">
              <a:solidFill>
                <a:schemeClr val="dk1"/>
              </a:solidFill>
            </a:endParaRPr>
          </a:p>
          <a:p>
            <a:pPr indent="-200844" lvl="0" marL="306000" rtl="0" algn="l">
              <a:spcBef>
                <a:spcPts val="960"/>
              </a:spcBef>
              <a:spcAft>
                <a:spcPts val="0"/>
              </a:spcAft>
              <a:buSzPts val="1656"/>
              <a:buNone/>
            </a:pPr>
            <a:r>
              <a:t/>
            </a:r>
            <a:endParaRPr/>
          </a:p>
        </p:txBody>
      </p:sp>
      <p:pic>
        <p:nvPicPr>
          <p:cNvPr descr="Philosophers of Ancient Greece" id="291" name="Google Shape;291;p36"/>
          <p:cNvPicPr preferRelativeResize="0"/>
          <p:nvPr/>
        </p:nvPicPr>
        <p:blipFill rotWithShape="1">
          <a:blip r:embed="rId3">
            <a:alphaModFix/>
          </a:blip>
          <a:srcRect b="0" l="0" r="0" t="0"/>
          <a:stretch/>
        </p:blipFill>
        <p:spPr>
          <a:xfrm>
            <a:off x="6100548" y="2075934"/>
            <a:ext cx="5885505" cy="435216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7"/>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HIPPOCRATES</a:t>
            </a:r>
            <a:endParaRPr/>
          </a:p>
        </p:txBody>
      </p:sp>
      <p:pic>
        <p:nvPicPr>
          <p:cNvPr descr="100+ Medicine Pictures | Download Free Images &amp;amp; Stock Photos on Unsplash" id="297" name="Google Shape;297;p37"/>
          <p:cNvPicPr preferRelativeResize="0"/>
          <p:nvPr/>
        </p:nvPicPr>
        <p:blipFill rotWithShape="1">
          <a:blip r:embed="rId3">
            <a:alphaModFix/>
          </a:blip>
          <a:srcRect b="0" l="0" r="0" t="0"/>
          <a:stretch/>
        </p:blipFill>
        <p:spPr>
          <a:xfrm>
            <a:off x="7533564" y="1856096"/>
            <a:ext cx="4244453" cy="4767683"/>
          </a:xfrm>
          <a:prstGeom prst="rect">
            <a:avLst/>
          </a:prstGeom>
          <a:noFill/>
          <a:ln>
            <a:noFill/>
          </a:ln>
        </p:spPr>
      </p:pic>
      <p:sp>
        <p:nvSpPr>
          <p:cNvPr id="298" name="Google Shape;298;p37"/>
          <p:cNvSpPr txBox="1"/>
          <p:nvPr>
            <p:ph idx="1" type="body"/>
          </p:nvPr>
        </p:nvSpPr>
        <p:spPr>
          <a:xfrm>
            <a:off x="581193" y="2180496"/>
            <a:ext cx="6952372" cy="3678303"/>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rPr>
              <a:t>Hippocrates, often called the </a:t>
            </a:r>
            <a:r>
              <a:rPr lang="en-US" sz="2400">
                <a:solidFill>
                  <a:srgbClr val="FF0000"/>
                </a:solidFill>
              </a:rPr>
              <a:t>‘father of medicine’</a:t>
            </a:r>
            <a:r>
              <a:rPr lang="en-US" sz="2400">
                <a:solidFill>
                  <a:schemeClr val="dk1"/>
                </a:solidFill>
              </a:rPr>
              <a:t>, lived around the same time as Socrates. </a:t>
            </a:r>
            <a:endParaRPr/>
          </a:p>
          <a:p>
            <a:pPr indent="-306000" lvl="0" marL="306000" rtl="0" algn="just">
              <a:spcBef>
                <a:spcPts val="1080"/>
              </a:spcBef>
              <a:spcAft>
                <a:spcPts val="0"/>
              </a:spcAft>
              <a:buSzPts val="2208"/>
              <a:buChar char="◼"/>
            </a:pPr>
            <a:r>
              <a:rPr lang="en-US" sz="2400">
                <a:solidFill>
                  <a:schemeClr val="dk1"/>
                </a:solidFill>
              </a:rPr>
              <a:t>He was deeply interested in physiology, the study of the functions of the living organism and its parts. </a:t>
            </a:r>
            <a:endParaRPr/>
          </a:p>
          <a:p>
            <a:pPr indent="-306000" lvl="0" marL="306000" rtl="0" algn="just">
              <a:spcBef>
                <a:spcPts val="1080"/>
              </a:spcBef>
              <a:spcAft>
                <a:spcPts val="0"/>
              </a:spcAft>
              <a:buSzPts val="2208"/>
              <a:buChar char="◼"/>
            </a:pPr>
            <a:r>
              <a:rPr lang="en-US" sz="2400">
                <a:solidFill>
                  <a:schemeClr val="dk1"/>
                </a:solidFill>
              </a:rPr>
              <a:t>He made many important observations about how the brain controls various organs of the body. </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These observations set the stage for what became the </a:t>
            </a:r>
            <a:r>
              <a:rPr lang="en-US" sz="2400">
                <a:solidFill>
                  <a:srgbClr val="FF0000"/>
                </a:solidFill>
              </a:rPr>
              <a:t>biological perspective in psychology</a:t>
            </a:r>
            <a:endParaRPr/>
          </a:p>
          <a:p>
            <a:pPr indent="-200844" lvl="0" marL="306000" rtl="0" algn="just">
              <a:spcBef>
                <a:spcPts val="960"/>
              </a:spcBef>
              <a:spcAft>
                <a:spcPts val="0"/>
              </a:spcAft>
              <a:buSzPts val="1656"/>
              <a:buNone/>
            </a:pPr>
            <a:r>
              <a:t/>
            </a:r>
            <a:endParaRPr/>
          </a:p>
        </p:txBody>
      </p:sp>
      <p:pic>
        <p:nvPicPr>
          <p:cNvPr id="299" name="Google Shape;299;p37"/>
          <p:cNvPicPr preferRelativeResize="0"/>
          <p:nvPr/>
        </p:nvPicPr>
        <p:blipFill rotWithShape="1">
          <a:blip r:embed="rId4">
            <a:alphaModFix/>
          </a:blip>
          <a:srcRect b="0" l="0" r="0" t="0"/>
          <a:stretch/>
        </p:blipFill>
        <p:spPr>
          <a:xfrm>
            <a:off x="7533563" y="3098752"/>
            <a:ext cx="2098293" cy="3084447"/>
          </a:xfrm>
          <a:prstGeom prst="ellipse">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8"/>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17</a:t>
            </a:r>
            <a:r>
              <a:rPr baseline="30000" lang="en-US"/>
              <a:t>TH</a:t>
            </a:r>
            <a:r>
              <a:rPr lang="en-US"/>
              <a:t> CENTURY STARTS</a:t>
            </a:r>
            <a:endParaRPr/>
          </a:p>
        </p:txBody>
      </p:sp>
      <p:sp>
        <p:nvSpPr>
          <p:cNvPr id="305" name="Google Shape;305;p38"/>
          <p:cNvSpPr txBox="1"/>
          <p:nvPr>
            <p:ph idx="1" type="body"/>
          </p:nvPr>
        </p:nvSpPr>
        <p:spPr>
          <a:xfrm>
            <a:off x="3616655" y="2180496"/>
            <a:ext cx="7994151" cy="3678303"/>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rPr>
              <a:t>In the 17th century, French mathematician and philosopher </a:t>
            </a:r>
            <a:r>
              <a:rPr lang="en-US" sz="2400">
                <a:solidFill>
                  <a:srgbClr val="FF0000"/>
                </a:solidFill>
              </a:rPr>
              <a:t>René Descartes </a:t>
            </a:r>
            <a:r>
              <a:rPr lang="en-US" sz="2400">
                <a:solidFill>
                  <a:schemeClr val="dk1"/>
                </a:solidFill>
              </a:rPr>
              <a:t>theorized that the body and mind are separate entities. This concept came to be known as </a:t>
            </a:r>
            <a:r>
              <a:rPr lang="en-US" sz="2400">
                <a:solidFill>
                  <a:srgbClr val="FF0000"/>
                </a:solidFill>
              </a:rPr>
              <a:t>dualism</a:t>
            </a:r>
            <a:endParaRPr/>
          </a:p>
          <a:p>
            <a:pPr indent="0" lvl="0" marL="0" rtl="0" algn="just">
              <a:spcBef>
                <a:spcPts val="960"/>
              </a:spcBef>
              <a:spcAft>
                <a:spcPts val="0"/>
              </a:spcAft>
              <a:buSzPts val="1656"/>
              <a:buNone/>
            </a:pPr>
            <a:r>
              <a:t/>
            </a:r>
            <a:endParaRPr/>
          </a:p>
        </p:txBody>
      </p:sp>
      <p:pic>
        <p:nvPicPr>
          <p:cNvPr id="306" name="Google Shape;306;p38"/>
          <p:cNvPicPr preferRelativeResize="0"/>
          <p:nvPr/>
        </p:nvPicPr>
        <p:blipFill rotWithShape="1">
          <a:blip r:embed="rId3">
            <a:alphaModFix/>
          </a:blip>
          <a:srcRect b="0" l="0" r="0" t="0"/>
          <a:stretch/>
        </p:blipFill>
        <p:spPr>
          <a:xfrm>
            <a:off x="204716" y="2180496"/>
            <a:ext cx="3411940" cy="3996942"/>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96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39"/>
          <p:cNvPicPr preferRelativeResize="0"/>
          <p:nvPr/>
        </p:nvPicPr>
        <p:blipFill rotWithShape="1">
          <a:blip r:embed="rId3">
            <a:alphaModFix/>
          </a:blip>
          <a:srcRect b="0" l="0" r="0" t="0"/>
          <a:stretch/>
        </p:blipFill>
        <p:spPr>
          <a:xfrm>
            <a:off x="8051182" y="2157178"/>
            <a:ext cx="3995357" cy="3984313"/>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960"/>
              </a:srgbClr>
            </a:outerShdw>
          </a:effectLst>
        </p:spPr>
      </p:pic>
      <p:sp>
        <p:nvSpPr>
          <p:cNvPr id="312" name="Google Shape;312;p39"/>
          <p:cNvSpPr txBox="1"/>
          <p:nvPr/>
        </p:nvSpPr>
        <p:spPr>
          <a:xfrm>
            <a:off x="891933" y="1555845"/>
            <a:ext cx="6518802" cy="4741765"/>
          </a:xfrm>
          <a:prstGeom prst="rect">
            <a:avLst/>
          </a:prstGeom>
          <a:noFill/>
          <a:ln>
            <a:noFill/>
          </a:ln>
        </p:spPr>
        <p:txBody>
          <a:bodyPr anchorCtr="0" anchor="ctr" bIns="45700" lIns="91425" spcFirstLastPara="1" rIns="91425" wrap="square" tIns="45700">
            <a:normAutofit/>
          </a:bodyPr>
          <a:lstStyle/>
          <a:p>
            <a:pPr indent="-306000" lvl="0" marL="306000" marR="0" rtl="0" algn="l">
              <a:spcBef>
                <a:spcPts val="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English philosopher </a:t>
            </a:r>
            <a:r>
              <a:rPr lang="en-US" sz="2400">
                <a:solidFill>
                  <a:srgbClr val="FF0000"/>
                </a:solidFill>
                <a:latin typeface="Gill Sans"/>
                <a:ea typeface="Gill Sans"/>
                <a:cs typeface="Gill Sans"/>
                <a:sym typeface="Gill Sans"/>
              </a:rPr>
              <a:t>John Locke</a:t>
            </a:r>
            <a:endParaRPr/>
          </a:p>
          <a:p>
            <a:pPr indent="-306000" lvl="0" marL="306000" marR="0" rtl="0" algn="just">
              <a:spcBef>
                <a:spcPts val="108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According to Locke, at birth the human mind is a </a:t>
            </a:r>
            <a:r>
              <a:rPr lang="en-US" sz="2400">
                <a:solidFill>
                  <a:srgbClr val="FF0000"/>
                </a:solidFill>
                <a:latin typeface="Gill Sans"/>
                <a:ea typeface="Gill Sans"/>
                <a:cs typeface="Gill Sans"/>
                <a:sym typeface="Gill Sans"/>
              </a:rPr>
              <a:t>tabula rasa,</a:t>
            </a:r>
            <a:r>
              <a:rPr lang="en-US" sz="2400">
                <a:solidFill>
                  <a:schemeClr val="dk1"/>
                </a:solidFill>
                <a:latin typeface="Gill Sans"/>
                <a:ea typeface="Gill Sans"/>
                <a:cs typeface="Gill Sans"/>
                <a:sym typeface="Gill Sans"/>
              </a:rPr>
              <a:t> a blank slate on which experience ‘writes’ knowledge and understanding as the individual matures.</a:t>
            </a:r>
            <a:endParaRPr sz="2400">
              <a:solidFill>
                <a:schemeClr val="dk1"/>
              </a:solidFill>
              <a:latin typeface="Gill Sans"/>
              <a:ea typeface="Gill Sans"/>
              <a:cs typeface="Gill Sans"/>
              <a:sym typeface="Gill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0"/>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THE BEGINNINGS OF SCIENTIFIC PSYCHOLOGY</a:t>
            </a:r>
            <a:endParaRPr/>
          </a:p>
        </p:txBody>
      </p:sp>
      <p:sp>
        <p:nvSpPr>
          <p:cNvPr id="318" name="Google Shape;318;p40"/>
          <p:cNvSpPr txBox="1"/>
          <p:nvPr>
            <p:ph idx="1" type="body"/>
          </p:nvPr>
        </p:nvSpPr>
        <p:spPr>
          <a:xfrm>
            <a:off x="581200" y="2042602"/>
            <a:ext cx="6611400" cy="4224300"/>
          </a:xfrm>
          <a:prstGeom prst="rect">
            <a:avLst/>
          </a:prstGeom>
          <a:noFill/>
          <a:ln>
            <a:noFill/>
          </a:ln>
        </p:spPr>
        <p:txBody>
          <a:bodyPr anchorCtr="0" anchor="ctr" bIns="45700" lIns="91425" spcFirstLastPara="1" rIns="91425" wrap="square" tIns="45700">
            <a:normAutofit lnSpcReduction="10000"/>
          </a:bodyPr>
          <a:lstStyle/>
          <a:p>
            <a:pPr indent="-317684" lvl="0" marL="306000" rtl="0" algn="just">
              <a:spcBef>
                <a:spcPts val="0"/>
              </a:spcBef>
              <a:spcAft>
                <a:spcPts val="0"/>
              </a:spcAft>
              <a:buSzPts val="1840"/>
              <a:buChar char="◼"/>
            </a:pPr>
            <a:r>
              <a:rPr lang="en-US" sz="2000">
                <a:solidFill>
                  <a:schemeClr val="dk1"/>
                </a:solidFill>
              </a:rPr>
              <a:t>The field of psychology emerged as a scientific discipline in the </a:t>
            </a:r>
            <a:r>
              <a:rPr lang="en-US" sz="2000">
                <a:solidFill>
                  <a:srgbClr val="FF0000"/>
                </a:solidFill>
              </a:rPr>
              <a:t>19th century</a:t>
            </a:r>
            <a:r>
              <a:rPr lang="en-US" sz="2000">
                <a:solidFill>
                  <a:schemeClr val="dk1"/>
                </a:solidFill>
              </a:rPr>
              <a:t>, but its roots go back to ancient philosophy.</a:t>
            </a:r>
            <a:endParaRPr/>
          </a:p>
          <a:p>
            <a:pPr indent="0" lvl="0" marL="0" rtl="0" algn="just">
              <a:spcBef>
                <a:spcPts val="0"/>
              </a:spcBef>
              <a:spcAft>
                <a:spcPts val="0"/>
              </a:spcAft>
              <a:buNone/>
            </a:pPr>
            <a:r>
              <a:t/>
            </a:r>
            <a:endParaRPr sz="2400">
              <a:solidFill>
                <a:srgbClr val="FF0000"/>
              </a:solidFill>
            </a:endParaRPr>
          </a:p>
          <a:p>
            <a:pPr indent="-306000" lvl="0" marL="306000" rtl="0" algn="just">
              <a:spcBef>
                <a:spcPts val="0"/>
              </a:spcBef>
              <a:spcAft>
                <a:spcPts val="0"/>
              </a:spcAft>
              <a:buSzPts val="2208"/>
              <a:buChar char="◼"/>
            </a:pPr>
            <a:r>
              <a:rPr lang="en-US" sz="2400">
                <a:solidFill>
                  <a:srgbClr val="FF0000"/>
                </a:solidFill>
              </a:rPr>
              <a:t>Wilhelm Wundt </a:t>
            </a:r>
            <a:r>
              <a:rPr lang="en-US" sz="2400">
                <a:solidFill>
                  <a:schemeClr val="dk1"/>
                </a:solidFill>
              </a:rPr>
              <a:t>established the </a:t>
            </a:r>
            <a:r>
              <a:rPr lang="en-US" sz="2400">
                <a:solidFill>
                  <a:srgbClr val="FF0000"/>
                </a:solidFill>
              </a:rPr>
              <a:t>first psychological laboratory </a:t>
            </a:r>
            <a:r>
              <a:rPr lang="en-US" sz="2400">
                <a:solidFill>
                  <a:schemeClr val="dk1"/>
                </a:solidFill>
              </a:rPr>
              <a:t>at the University of Leipzig in Germany in </a:t>
            </a:r>
            <a:r>
              <a:rPr lang="en-US" sz="2400">
                <a:solidFill>
                  <a:srgbClr val="FF0000"/>
                </a:solidFill>
              </a:rPr>
              <a:t>1879.</a:t>
            </a:r>
            <a:r>
              <a:rPr lang="en-US" sz="2400">
                <a:solidFill>
                  <a:schemeClr val="dk1"/>
                </a:solidFill>
              </a:rPr>
              <a:t> Wundt relied on </a:t>
            </a:r>
            <a:r>
              <a:rPr lang="en-US" sz="2400">
                <a:solidFill>
                  <a:srgbClr val="FF0000"/>
                </a:solidFill>
              </a:rPr>
              <a:t>introspection</a:t>
            </a:r>
            <a:r>
              <a:rPr lang="en-US" sz="2400">
                <a:solidFill>
                  <a:schemeClr val="dk1"/>
                </a:solidFill>
              </a:rPr>
              <a:t> to study mental processes. </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Father of Modern Psychology</a:t>
            </a:r>
            <a:endParaRPr/>
          </a:p>
          <a:p>
            <a:pPr indent="-306000" lvl="0" marL="306000" rtl="0" algn="just">
              <a:spcBef>
                <a:spcPts val="1080"/>
              </a:spcBef>
              <a:spcAft>
                <a:spcPts val="0"/>
              </a:spcAft>
              <a:buSzPts val="2208"/>
              <a:buChar char="◼"/>
            </a:pPr>
            <a:r>
              <a:rPr lang="en-US" sz="2400">
                <a:solidFill>
                  <a:srgbClr val="FF0000"/>
                </a:solidFill>
              </a:rPr>
              <a:t>Introspection </a:t>
            </a:r>
            <a:r>
              <a:rPr lang="en-US" sz="2400">
                <a:solidFill>
                  <a:schemeClr val="dk1"/>
                </a:solidFill>
              </a:rPr>
              <a:t>refers to observing and recording the nature of one’s own perceptions, thoughts, and feelings. </a:t>
            </a:r>
            <a:endParaRPr/>
          </a:p>
        </p:txBody>
      </p:sp>
      <p:pic>
        <p:nvPicPr>
          <p:cNvPr id="319" name="Google Shape;319;p40"/>
          <p:cNvPicPr preferRelativeResize="0"/>
          <p:nvPr/>
        </p:nvPicPr>
        <p:blipFill rotWithShape="1">
          <a:blip r:embed="rId3">
            <a:alphaModFix/>
          </a:blip>
          <a:srcRect b="0" l="0" r="0" t="0"/>
          <a:stretch/>
        </p:blipFill>
        <p:spPr>
          <a:xfrm>
            <a:off x="7411286" y="1948226"/>
            <a:ext cx="4199522" cy="431876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1"/>
          <p:cNvSpPr txBox="1"/>
          <p:nvPr>
            <p:ph idx="1" type="body"/>
          </p:nvPr>
        </p:nvSpPr>
        <p:spPr>
          <a:xfrm>
            <a:off x="581192" y="2180496"/>
            <a:ext cx="11029615" cy="4356782"/>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chemeClr val="dk1"/>
                </a:solidFill>
              </a:rPr>
              <a:t>Examples of introspections include people’s reports of how heavy they perceive an object to be and how bright a flash of light seems to be. The introspective method was inherited from philosophy, but Wundt added a new dimension to the concept. Pure self-observation was not sufficient; it had to be supplemented by experiments.</a:t>
            </a:r>
            <a:endParaRPr/>
          </a:p>
          <a:p>
            <a:pPr indent="-306000" lvl="0" marL="306000" rtl="0" algn="just">
              <a:spcBef>
                <a:spcPts val="1000"/>
              </a:spcBef>
              <a:spcAft>
                <a:spcPts val="0"/>
              </a:spcAft>
              <a:buSzPts val="1840"/>
              <a:buChar char="◼"/>
            </a:pPr>
            <a:r>
              <a:rPr lang="en-US" sz="2000">
                <a:solidFill>
                  <a:schemeClr val="dk1"/>
                </a:solidFill>
              </a:rPr>
              <a:t>Wundt was important because he separated psychology from philosophy by analyzing the workings of the mind in a more structured way, with the emphasis being on objective measurement and control.</a:t>
            </a:r>
            <a:endParaRPr/>
          </a:p>
          <a:p>
            <a:pPr indent="-306000" lvl="0" marL="306000" rtl="0" algn="just">
              <a:spcBef>
                <a:spcPts val="1000"/>
              </a:spcBef>
              <a:spcAft>
                <a:spcPts val="0"/>
              </a:spcAft>
              <a:buSzPts val="1840"/>
              <a:buChar char="◼"/>
            </a:pPr>
            <a:r>
              <a:rPr lang="en-US" sz="2000">
                <a:solidFill>
                  <a:schemeClr val="dk1"/>
                </a:solidFill>
              </a:rPr>
              <a:t>For example, participants would be exposed to a standard stimulus (e.g. a light or the sound of a metronome) and asked to report their sensations.</a:t>
            </a:r>
            <a:endParaRPr/>
          </a:p>
          <a:p>
            <a:pPr indent="-189160" lvl="0" marL="306000" rtl="0" algn="just">
              <a:spcBef>
                <a:spcPts val="1000"/>
              </a:spcBef>
              <a:spcAft>
                <a:spcPts val="0"/>
              </a:spcAft>
              <a:buSzPts val="1840"/>
              <a:buNone/>
            </a:pPr>
            <a:r>
              <a:t/>
            </a:r>
            <a:endParaRPr sz="2000">
              <a:solidFill>
                <a:schemeClr val="dk1"/>
              </a:solidFill>
            </a:endParaRPr>
          </a:p>
          <a:p>
            <a:pPr indent="-189160" lvl="0" marL="306000" rtl="0" algn="just">
              <a:spcBef>
                <a:spcPts val="1000"/>
              </a:spcBef>
              <a:spcAft>
                <a:spcPts val="0"/>
              </a:spcAft>
              <a:buSzPts val="1840"/>
              <a:buNone/>
            </a:pPr>
            <a:r>
              <a:t/>
            </a:r>
            <a:endParaRPr sz="2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5"/>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VIDEO</a:t>
            </a:r>
            <a:endParaRPr/>
          </a:p>
        </p:txBody>
      </p:sp>
      <p:sp>
        <p:nvSpPr>
          <p:cNvPr id="132" name="Google Shape;132;p15"/>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1656"/>
              <a:buChar char="◼"/>
            </a:pPr>
            <a:r>
              <a:rPr lang="en-US" u="sng">
                <a:solidFill>
                  <a:schemeClr val="hlink"/>
                </a:solidFill>
                <a:hlinkClick r:id="rId3"/>
              </a:rPr>
              <a:t>https://www.youtube.com/watch?v=vo4pMVb0R6M</a:t>
            </a:r>
            <a:endParaRPr/>
          </a:p>
          <a:p>
            <a:pPr indent="-200844" lvl="0" marL="306000" rtl="0" algn="l">
              <a:spcBef>
                <a:spcPts val="960"/>
              </a:spcBef>
              <a:spcAft>
                <a:spcPts val="0"/>
              </a:spcAft>
              <a:buSzPts val="1656"/>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2"/>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chemeClr val="dk1"/>
                </a:solidFill>
              </a:rPr>
              <a:t>His work focused on </a:t>
            </a:r>
            <a:r>
              <a:rPr lang="en-US" sz="2000">
                <a:solidFill>
                  <a:srgbClr val="FF0000"/>
                </a:solidFill>
              </a:rPr>
              <a:t>consciousness</a:t>
            </a:r>
            <a:r>
              <a:rPr lang="en-US" sz="2000">
                <a:solidFill>
                  <a:schemeClr val="dk1"/>
                </a:solidFill>
              </a:rPr>
              <a:t> – or the awareness of immediate experience.</a:t>
            </a:r>
            <a:endParaRPr/>
          </a:p>
          <a:p>
            <a:pPr indent="-306000" lvl="0" marL="306000" rtl="0" algn="just">
              <a:spcBef>
                <a:spcPts val="1000"/>
              </a:spcBef>
              <a:spcAft>
                <a:spcPts val="0"/>
              </a:spcAft>
              <a:buSzPts val="1840"/>
              <a:buChar char="◼"/>
            </a:pPr>
            <a:r>
              <a:rPr lang="en-US" sz="2000">
                <a:solidFill>
                  <a:schemeClr val="dk1"/>
                </a:solidFill>
              </a:rPr>
              <a:t>Wundt's theory were developed and promoted by his one-time student, Edward Titchener, who described his system as </a:t>
            </a:r>
            <a:r>
              <a:rPr lang="en-US" sz="2000">
                <a:solidFill>
                  <a:srgbClr val="FF0000"/>
                </a:solidFill>
              </a:rPr>
              <a:t>Structuralism.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descr="Mental health from post-structuralist paradigm | Tejas Shah&amp;#39;s Healing Studio" id="335" name="Google Shape;335;p43"/>
          <p:cNvPicPr preferRelativeResize="0"/>
          <p:nvPr/>
        </p:nvPicPr>
        <p:blipFill rotWithShape="1">
          <a:blip r:embed="rId3">
            <a:alphaModFix/>
          </a:blip>
          <a:srcRect b="0" l="0" r="0" t="0"/>
          <a:stretch/>
        </p:blipFill>
        <p:spPr>
          <a:xfrm>
            <a:off x="6864824" y="1862667"/>
            <a:ext cx="4927730" cy="4538132"/>
          </a:xfrm>
          <a:prstGeom prst="rect">
            <a:avLst/>
          </a:prstGeom>
          <a:noFill/>
          <a:ln>
            <a:noFill/>
          </a:ln>
          <a:effectLst>
            <a:outerShdw blurRad="190500" rotWithShape="0" algn="tl">
              <a:srgbClr val="000000">
                <a:alpha val="69803"/>
              </a:srgbClr>
            </a:outerShdw>
          </a:effectLst>
        </p:spPr>
      </p:pic>
      <p:sp>
        <p:nvSpPr>
          <p:cNvPr id="336" name="Google Shape;336;p4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 </a:t>
            </a:r>
            <a:br>
              <a:rPr lang="en-US"/>
            </a:br>
            <a:r>
              <a:rPr lang="en-US"/>
              <a:t>STRUCTURALISM </a:t>
            </a:r>
            <a:endParaRPr/>
          </a:p>
        </p:txBody>
      </p:sp>
      <p:sp>
        <p:nvSpPr>
          <p:cNvPr id="337" name="Google Shape;337;p43"/>
          <p:cNvSpPr txBox="1"/>
          <p:nvPr>
            <p:ph idx="1" type="body"/>
          </p:nvPr>
        </p:nvSpPr>
        <p:spPr>
          <a:xfrm>
            <a:off x="390124" y="1721072"/>
            <a:ext cx="5997028" cy="4821322"/>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rgbClr val="FF0000"/>
                </a:solidFill>
              </a:rPr>
              <a:t>Edward Titchener</a:t>
            </a:r>
            <a:r>
              <a:rPr lang="en-US" sz="2400">
                <a:solidFill>
                  <a:schemeClr val="dk1"/>
                </a:solidFill>
              </a:rPr>
              <a:t>, believed that the task of psychology was to analyze consciousness into its basic elements. These elements would include ideas like sensations, emotions, and images.  </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These investigations were based on introspection by trained subjects– careful, systematic self- observation of one’s own conscious experience. </a:t>
            </a:r>
            <a:endParaRPr sz="24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FUNCTIONALISM</a:t>
            </a:r>
            <a:endParaRPr/>
          </a:p>
        </p:txBody>
      </p:sp>
      <p:sp>
        <p:nvSpPr>
          <p:cNvPr id="343" name="Google Shape;343;p44"/>
          <p:cNvSpPr txBox="1"/>
          <p:nvPr/>
        </p:nvSpPr>
        <p:spPr>
          <a:xfrm>
            <a:off x="3993132" y="2385212"/>
            <a:ext cx="7894067" cy="3678303"/>
          </a:xfrm>
          <a:prstGeom prst="rect">
            <a:avLst/>
          </a:prstGeom>
          <a:noFill/>
          <a:ln>
            <a:noFill/>
          </a:ln>
        </p:spPr>
        <p:txBody>
          <a:bodyPr anchorCtr="0" anchor="ctr" bIns="45700" lIns="91425" spcFirstLastPara="1" rIns="91425" wrap="square" tIns="45700">
            <a:noAutofit/>
          </a:bodyPr>
          <a:lstStyle/>
          <a:p>
            <a:pPr indent="-306000" lvl="0" marL="306000" marR="0" rtl="0" algn="just">
              <a:spcBef>
                <a:spcPts val="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Functionalism became popular with the publication of Principles of Psychology in 1890 by </a:t>
            </a:r>
            <a:r>
              <a:rPr lang="en-US" sz="2400">
                <a:solidFill>
                  <a:srgbClr val="FF0000"/>
                </a:solidFill>
                <a:latin typeface="Gill Sans"/>
                <a:ea typeface="Gill Sans"/>
                <a:cs typeface="Gill Sans"/>
                <a:sym typeface="Gill Sans"/>
              </a:rPr>
              <a:t>William James</a:t>
            </a:r>
            <a:r>
              <a:rPr lang="en-US" sz="2400">
                <a:solidFill>
                  <a:schemeClr val="dk1"/>
                </a:solidFill>
                <a:latin typeface="Gill Sans"/>
                <a:ea typeface="Gill Sans"/>
                <a:cs typeface="Gill Sans"/>
                <a:sym typeface="Gill Sans"/>
              </a:rPr>
              <a:t>.</a:t>
            </a:r>
            <a:endParaRPr/>
          </a:p>
          <a:p>
            <a:pPr indent="-306000" lvl="0" marL="306000" marR="0" rtl="0" algn="just">
              <a:spcBef>
                <a:spcPts val="108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Functionalism is the idea that psychology should focus on the </a:t>
            </a:r>
            <a:r>
              <a:rPr i="1" lang="en-US" sz="2400">
                <a:solidFill>
                  <a:schemeClr val="dk1"/>
                </a:solidFill>
                <a:latin typeface="Gill Sans"/>
                <a:ea typeface="Gill Sans"/>
                <a:cs typeface="Gill Sans"/>
                <a:sym typeface="Gill Sans"/>
              </a:rPr>
              <a:t>function</a:t>
            </a:r>
            <a:r>
              <a:rPr lang="en-US" sz="2400">
                <a:solidFill>
                  <a:schemeClr val="dk1"/>
                </a:solidFill>
                <a:latin typeface="Gill Sans"/>
                <a:ea typeface="Gill Sans"/>
                <a:cs typeface="Gill Sans"/>
                <a:sym typeface="Gill Sans"/>
              </a:rPr>
              <a:t> or </a:t>
            </a:r>
            <a:r>
              <a:rPr i="1" lang="en-US" sz="2400">
                <a:solidFill>
                  <a:schemeClr val="dk1"/>
                </a:solidFill>
                <a:latin typeface="Gill Sans"/>
                <a:ea typeface="Gill Sans"/>
                <a:cs typeface="Gill Sans"/>
                <a:sym typeface="Gill Sans"/>
              </a:rPr>
              <a:t>purpose</a:t>
            </a:r>
            <a:r>
              <a:rPr lang="en-US" sz="2400">
                <a:solidFill>
                  <a:schemeClr val="dk1"/>
                </a:solidFill>
                <a:latin typeface="Gill Sans"/>
                <a:ea typeface="Gill Sans"/>
                <a:cs typeface="Gill Sans"/>
                <a:sym typeface="Gill Sans"/>
              </a:rPr>
              <a:t> of consciousness rather than its structure.</a:t>
            </a:r>
            <a:endParaRPr/>
          </a:p>
        </p:txBody>
      </p:sp>
      <p:pic>
        <p:nvPicPr>
          <p:cNvPr id="344" name="Google Shape;344;p44"/>
          <p:cNvPicPr preferRelativeResize="0"/>
          <p:nvPr/>
        </p:nvPicPr>
        <p:blipFill rotWithShape="1">
          <a:blip r:embed="rId3">
            <a:alphaModFix/>
          </a:blip>
          <a:srcRect b="0" l="0" r="0" t="0"/>
          <a:stretch/>
        </p:blipFill>
        <p:spPr>
          <a:xfrm>
            <a:off x="239999" y="2074434"/>
            <a:ext cx="3595023" cy="3989081"/>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960"/>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45"/>
          <p:cNvPicPr preferRelativeResize="0"/>
          <p:nvPr>
            <p:ph idx="1" type="body"/>
          </p:nvPr>
        </p:nvPicPr>
        <p:blipFill rotWithShape="1">
          <a:blip r:embed="rId3">
            <a:alphaModFix/>
          </a:blip>
          <a:srcRect b="-1337" l="356" r="0" t="0"/>
          <a:stretch/>
        </p:blipFill>
        <p:spPr>
          <a:xfrm>
            <a:off x="484094" y="1828800"/>
            <a:ext cx="11255187" cy="493507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200"/>
              <a:buFont typeface="Gill Sans"/>
              <a:buNone/>
            </a:pPr>
            <a:r>
              <a:rPr lang="en-US" sz="3200"/>
              <a:t>GESTALT PSYCHOLOGY</a:t>
            </a:r>
            <a:endParaRPr/>
          </a:p>
        </p:txBody>
      </p:sp>
      <p:pic>
        <p:nvPicPr>
          <p:cNvPr id="355" name="Google Shape;355;p46"/>
          <p:cNvPicPr preferRelativeResize="0"/>
          <p:nvPr>
            <p:ph idx="1" type="body"/>
          </p:nvPr>
        </p:nvPicPr>
        <p:blipFill rotWithShape="1">
          <a:blip r:embed="rId3">
            <a:alphaModFix/>
          </a:blip>
          <a:srcRect b="0" l="0" r="0" t="0"/>
          <a:stretch/>
        </p:blipFill>
        <p:spPr>
          <a:xfrm>
            <a:off x="581192" y="1951629"/>
            <a:ext cx="4019052" cy="4612943"/>
          </a:xfrm>
          <a:prstGeom prst="rect">
            <a:avLst/>
          </a:prstGeom>
          <a:noFill/>
          <a:ln>
            <a:noFill/>
          </a:ln>
        </p:spPr>
      </p:pic>
      <p:pic>
        <p:nvPicPr>
          <p:cNvPr id="356" name="Google Shape;356;p46"/>
          <p:cNvPicPr preferRelativeResize="0"/>
          <p:nvPr/>
        </p:nvPicPr>
        <p:blipFill rotWithShape="1">
          <a:blip r:embed="rId4">
            <a:alphaModFix/>
          </a:blip>
          <a:srcRect b="0" l="0" r="0" t="0"/>
          <a:stretch/>
        </p:blipFill>
        <p:spPr>
          <a:xfrm>
            <a:off x="5613591" y="1514286"/>
            <a:ext cx="5487628" cy="548762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id="361" name="Google Shape;361;p47"/>
          <p:cNvPicPr preferRelativeResize="0"/>
          <p:nvPr>
            <p:ph idx="1" type="body"/>
          </p:nvPr>
        </p:nvPicPr>
        <p:blipFill rotWithShape="1">
          <a:blip r:embed="rId3">
            <a:alphaModFix/>
          </a:blip>
          <a:srcRect b="0" l="0" r="0" t="0"/>
          <a:stretch/>
        </p:blipFill>
        <p:spPr>
          <a:xfrm>
            <a:off x="4254115" y="2181225"/>
            <a:ext cx="3683769" cy="3678238"/>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48"/>
          <p:cNvPicPr preferRelativeResize="0"/>
          <p:nvPr>
            <p:ph idx="1" type="body"/>
          </p:nvPr>
        </p:nvPicPr>
        <p:blipFill rotWithShape="1">
          <a:blip r:embed="rId3">
            <a:alphaModFix/>
          </a:blip>
          <a:srcRect b="0" l="38232" r="116" t="0"/>
          <a:stretch/>
        </p:blipFill>
        <p:spPr>
          <a:xfrm>
            <a:off x="668741" y="1872905"/>
            <a:ext cx="11041038" cy="498509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9"/>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rgbClr val="FF0000"/>
                </a:solidFill>
                <a:latin typeface="Gill Sans"/>
                <a:ea typeface="Gill Sans"/>
                <a:cs typeface="Gill Sans"/>
                <a:sym typeface="Gill Sans"/>
              </a:rPr>
              <a:t>Max Wertheimer</a:t>
            </a:r>
            <a:r>
              <a:rPr lang="en-US" sz="2400">
                <a:solidFill>
                  <a:srgbClr val="202124"/>
                </a:solidFill>
                <a:latin typeface="Gill Sans"/>
                <a:ea typeface="Gill Sans"/>
                <a:cs typeface="Gill Sans"/>
                <a:sym typeface="Gill Sans"/>
              </a:rPr>
              <a:t> (1880–1943), </a:t>
            </a:r>
            <a:r>
              <a:rPr lang="en-US" sz="2400">
                <a:solidFill>
                  <a:srgbClr val="FF0000"/>
                </a:solidFill>
                <a:latin typeface="Gill Sans"/>
                <a:ea typeface="Gill Sans"/>
                <a:cs typeface="Gill Sans"/>
                <a:sym typeface="Gill Sans"/>
              </a:rPr>
              <a:t>Kurt Koffka </a:t>
            </a:r>
            <a:r>
              <a:rPr lang="en-US" sz="2400">
                <a:solidFill>
                  <a:srgbClr val="202124"/>
                </a:solidFill>
                <a:latin typeface="Gill Sans"/>
                <a:ea typeface="Gill Sans"/>
                <a:cs typeface="Gill Sans"/>
                <a:sym typeface="Gill Sans"/>
              </a:rPr>
              <a:t>(1886–1941), and </a:t>
            </a:r>
            <a:r>
              <a:rPr lang="en-US" sz="2400">
                <a:solidFill>
                  <a:srgbClr val="FF0000"/>
                </a:solidFill>
                <a:latin typeface="Gill Sans"/>
                <a:ea typeface="Gill Sans"/>
                <a:cs typeface="Gill Sans"/>
                <a:sym typeface="Gill Sans"/>
              </a:rPr>
              <a:t>Wolfgang Köhler </a:t>
            </a:r>
            <a:r>
              <a:rPr lang="en-US" sz="2400">
                <a:solidFill>
                  <a:srgbClr val="202124"/>
                </a:solidFill>
                <a:latin typeface="Gill Sans"/>
                <a:ea typeface="Gill Sans"/>
                <a:cs typeface="Gill Sans"/>
                <a:sym typeface="Gill Sans"/>
              </a:rPr>
              <a:t>(1887–1967) founded Gestalt psychology in the early 20th century.</a:t>
            </a:r>
            <a:endParaRPr sz="2400">
              <a:solidFill>
                <a:schemeClr val="dk1"/>
              </a:solidFill>
              <a:latin typeface="Gill Sans"/>
              <a:ea typeface="Gill Sans"/>
              <a:cs typeface="Gill Sans"/>
              <a:sym typeface="Gill Sans"/>
            </a:endParaRPr>
          </a:p>
          <a:p>
            <a:pPr indent="-306000" lvl="0" marL="306000" rtl="0" algn="just">
              <a:spcBef>
                <a:spcPts val="1080"/>
              </a:spcBef>
              <a:spcAft>
                <a:spcPts val="0"/>
              </a:spcAft>
              <a:buSzPts val="2208"/>
              <a:buChar char="◼"/>
            </a:pPr>
            <a:r>
              <a:rPr lang="en-US" sz="2400">
                <a:solidFill>
                  <a:schemeClr val="dk1"/>
                </a:solidFill>
                <a:latin typeface="Gill Sans"/>
                <a:ea typeface="Gill Sans"/>
                <a:cs typeface="Gill Sans"/>
                <a:sym typeface="Gill Sans"/>
              </a:rPr>
              <a:t>The whole is different from the sum of its parts.</a:t>
            </a:r>
            <a:endParaRPr/>
          </a:p>
          <a:p>
            <a:pPr indent="-306000" lvl="0" marL="306000" rtl="0" algn="just">
              <a:spcBef>
                <a:spcPts val="1080"/>
              </a:spcBef>
              <a:spcAft>
                <a:spcPts val="0"/>
              </a:spcAft>
              <a:buSzPts val="2208"/>
              <a:buChar char="◼"/>
            </a:pPr>
            <a:r>
              <a:rPr lang="en-US" sz="2400">
                <a:solidFill>
                  <a:schemeClr val="dk1"/>
                </a:solidFill>
                <a:latin typeface="Gill Sans"/>
                <a:ea typeface="Gill Sans"/>
                <a:cs typeface="Gill Sans"/>
                <a:sym typeface="Gill Sans"/>
              </a:rPr>
              <a:t>Our perception or understanding of objects is greater and more meaningful  than the individuals elements that make up our perceptions. </a:t>
            </a:r>
            <a:endParaRPr/>
          </a:p>
          <a:p>
            <a:pPr indent="-165792" lvl="0" marL="306000" rtl="0" algn="l">
              <a:spcBef>
                <a:spcPts val="1080"/>
              </a:spcBef>
              <a:spcAft>
                <a:spcPts val="0"/>
              </a:spcAft>
              <a:buSzPts val="2208"/>
              <a:buNone/>
            </a:pPr>
            <a:r>
              <a:t/>
            </a:r>
            <a:endParaRPr sz="2400">
              <a:solidFill>
                <a:schemeClr val="dk1"/>
              </a:solidFill>
            </a:endParaRPr>
          </a:p>
          <a:p>
            <a:pPr indent="-165792" lvl="0" marL="306000" rtl="0" algn="l">
              <a:spcBef>
                <a:spcPts val="1080"/>
              </a:spcBef>
              <a:spcAft>
                <a:spcPts val="0"/>
              </a:spcAft>
              <a:buSzPts val="2208"/>
              <a:buNone/>
            </a:pPr>
            <a:r>
              <a:t/>
            </a:r>
            <a:endParaRPr sz="2400">
              <a:solidFill>
                <a:schemeClr val="dk1"/>
              </a:solidFill>
            </a:endParaRPr>
          </a:p>
        </p:txBody>
      </p:sp>
      <p:pic>
        <p:nvPicPr>
          <p:cNvPr id="373" name="Google Shape;373;p49"/>
          <p:cNvPicPr preferRelativeResize="0"/>
          <p:nvPr/>
        </p:nvPicPr>
        <p:blipFill rotWithShape="1">
          <a:blip r:embed="rId3">
            <a:alphaModFix/>
          </a:blip>
          <a:srcRect b="0" l="0" r="0" t="0"/>
          <a:stretch/>
        </p:blipFill>
        <p:spPr>
          <a:xfrm>
            <a:off x="5114016" y="4754481"/>
            <a:ext cx="5870957" cy="139610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Autofit/>
          </a:bodyPr>
          <a:lstStyle/>
          <a:p>
            <a:pPr indent="-306000" lvl="0" marL="306000" rtl="0" algn="just">
              <a:spcBef>
                <a:spcPts val="0"/>
              </a:spcBef>
              <a:spcAft>
                <a:spcPts val="0"/>
              </a:spcAft>
              <a:buSzPts val="2208"/>
              <a:buChar char="◼"/>
            </a:pPr>
            <a:r>
              <a:rPr lang="en-US" sz="2400">
                <a:solidFill>
                  <a:schemeClr val="dk1"/>
                </a:solidFill>
              </a:rPr>
              <a:t>When trying to make sense of the world around us, Gestalt psychology suggests that we do not simply focus on every small component. Instead, our minds tend to perceive objects as part of a greater whole and as elements of more complex systems.</a:t>
            </a:r>
            <a:endParaRPr/>
          </a:p>
          <a:p>
            <a:pPr indent="-165792" lvl="0" marL="306000" rtl="0" algn="l">
              <a:spcBef>
                <a:spcPts val="1080"/>
              </a:spcBef>
              <a:spcAft>
                <a:spcPts val="0"/>
              </a:spcAft>
              <a:buSzPts val="2208"/>
              <a:buNone/>
            </a:pPr>
            <a:r>
              <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This school of psychology played a major role in the modern development of the study of human sensation and perception.</a:t>
            </a:r>
            <a:endParaRPr sz="24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200"/>
              <a:buFont typeface="Gill Sans"/>
              <a:buNone/>
            </a:pPr>
            <a:r>
              <a:rPr lang="en-US" sz="3200"/>
              <a:t>SIGMUND FREUD (1856-1939)</a:t>
            </a:r>
            <a:endParaRPr/>
          </a:p>
        </p:txBody>
      </p:sp>
      <p:sp>
        <p:nvSpPr>
          <p:cNvPr id="384" name="Google Shape;384;p51"/>
          <p:cNvSpPr txBox="1"/>
          <p:nvPr>
            <p:ph idx="1" type="body"/>
          </p:nvPr>
        </p:nvSpPr>
        <p:spPr>
          <a:xfrm>
            <a:off x="2724178" y="2180496"/>
            <a:ext cx="5276822" cy="4288543"/>
          </a:xfrm>
          <a:prstGeom prst="rect">
            <a:avLst/>
          </a:prstGeom>
          <a:noFill/>
          <a:ln>
            <a:noFill/>
          </a:ln>
        </p:spPr>
        <p:txBody>
          <a:bodyPr anchorCtr="0" anchor="ctr" bIns="45700" lIns="91425" spcFirstLastPara="1" rIns="91425" wrap="square" tIns="45700">
            <a:noAutofit/>
          </a:bodyPr>
          <a:lstStyle/>
          <a:p>
            <a:pPr indent="-306000" lvl="0" marL="306000" rtl="0" algn="just">
              <a:spcBef>
                <a:spcPts val="0"/>
              </a:spcBef>
              <a:spcAft>
                <a:spcPts val="0"/>
              </a:spcAft>
              <a:buSzPts val="2208"/>
              <a:buChar char="◼"/>
            </a:pPr>
            <a:r>
              <a:rPr lang="en-US" sz="2400">
                <a:solidFill>
                  <a:schemeClr val="dk1"/>
                </a:solidFill>
                <a:latin typeface="Gill Sans"/>
                <a:ea typeface="Gill Sans"/>
                <a:cs typeface="Gill Sans"/>
                <a:sym typeface="Gill Sans"/>
              </a:rPr>
              <a:t>Austrian physician who founded the psychoanalytic</a:t>
            </a:r>
            <a:r>
              <a:rPr lang="en-US" sz="2400">
                <a:solidFill>
                  <a:schemeClr val="dk1"/>
                </a:solidFill>
              </a:rPr>
              <a:t> </a:t>
            </a:r>
            <a:r>
              <a:rPr lang="en-US" sz="2400">
                <a:solidFill>
                  <a:schemeClr val="dk1"/>
                </a:solidFill>
                <a:latin typeface="Gill Sans"/>
                <a:ea typeface="Gill Sans"/>
                <a:cs typeface="Gill Sans"/>
                <a:sym typeface="Gill Sans"/>
              </a:rPr>
              <a:t>approach to psychology.</a:t>
            </a:r>
            <a:endParaRPr/>
          </a:p>
          <a:p>
            <a:pPr indent="-306000" lvl="0" marL="306000" rtl="0" algn="just">
              <a:spcBef>
                <a:spcPts val="1080"/>
              </a:spcBef>
              <a:spcAft>
                <a:spcPts val="0"/>
              </a:spcAft>
              <a:buSzPts val="2208"/>
              <a:buChar char="◼"/>
            </a:pPr>
            <a:r>
              <a:rPr b="1" lang="en-US" sz="2400">
                <a:solidFill>
                  <a:schemeClr val="accent3"/>
                </a:solidFill>
                <a:latin typeface="Source Sans Pro"/>
                <a:ea typeface="Source Sans Pro"/>
                <a:cs typeface="Source Sans Pro"/>
                <a:sym typeface="Source Sans Pro"/>
              </a:rPr>
              <a:t>Freud developed a theory based on the existence of the unconscious</a:t>
            </a:r>
            <a:r>
              <a:rPr lang="en-US" sz="2400">
                <a:solidFill>
                  <a:schemeClr val="accent3"/>
                </a:solidFill>
                <a:latin typeface="Source Sans Pro"/>
                <a:ea typeface="Source Sans Pro"/>
                <a:cs typeface="Source Sans Pro"/>
                <a:sym typeface="Source Sans Pro"/>
              </a:rPr>
              <a:t>.</a:t>
            </a:r>
            <a:endParaRPr/>
          </a:p>
          <a:p>
            <a:pPr indent="-306000" lvl="0" marL="306000" rtl="0" algn="just">
              <a:spcBef>
                <a:spcPts val="1080"/>
              </a:spcBef>
              <a:spcAft>
                <a:spcPts val="0"/>
              </a:spcAft>
              <a:buSzPts val="2208"/>
              <a:buChar char="◼"/>
            </a:pPr>
            <a:r>
              <a:rPr lang="en-US" sz="2400">
                <a:solidFill>
                  <a:schemeClr val="dk1"/>
                </a:solidFill>
              </a:rPr>
              <a:t>According to </a:t>
            </a:r>
            <a:r>
              <a:rPr lang="en-US" sz="2400">
                <a:solidFill>
                  <a:schemeClr val="dk1"/>
                </a:solidFill>
              </a:rPr>
              <a:t>him </a:t>
            </a:r>
            <a:r>
              <a:rPr lang="en-US" sz="2400">
                <a:solidFill>
                  <a:schemeClr val="dk1"/>
                </a:solidFill>
              </a:rPr>
              <a:t>emotional and behavioral </a:t>
            </a:r>
            <a:r>
              <a:rPr lang="en-US" sz="2400">
                <a:solidFill>
                  <a:schemeClr val="dk1"/>
                </a:solidFill>
                <a:latin typeface="Gill Sans"/>
                <a:ea typeface="Gill Sans"/>
                <a:cs typeface="Gill Sans"/>
                <a:sym typeface="Gill Sans"/>
              </a:rPr>
              <a:t> disturbances were based on personal conflicts on an unconscious level.</a:t>
            </a:r>
            <a:endParaRPr/>
          </a:p>
          <a:p>
            <a:pPr indent="-165792" lvl="0" marL="306000" rtl="0" algn="just">
              <a:spcBef>
                <a:spcPts val="1080"/>
              </a:spcBef>
              <a:spcAft>
                <a:spcPts val="0"/>
              </a:spcAft>
              <a:buSzPts val="2208"/>
              <a:buNone/>
            </a:pPr>
            <a:r>
              <a:t/>
            </a:r>
            <a:endParaRPr sz="2400">
              <a:solidFill>
                <a:schemeClr val="dk1"/>
              </a:solidFill>
            </a:endParaRPr>
          </a:p>
        </p:txBody>
      </p:sp>
      <p:pic>
        <p:nvPicPr>
          <p:cNvPr id="385" name="Google Shape;385;p51"/>
          <p:cNvPicPr preferRelativeResize="0"/>
          <p:nvPr/>
        </p:nvPicPr>
        <p:blipFill rotWithShape="1">
          <a:blip r:embed="rId3">
            <a:alphaModFix/>
          </a:blip>
          <a:srcRect b="0" l="0" r="0" t="0"/>
          <a:stretch/>
        </p:blipFill>
        <p:spPr>
          <a:xfrm flipH="1">
            <a:off x="127562" y="2180495"/>
            <a:ext cx="2857684" cy="4032045"/>
          </a:xfrm>
          <a:prstGeom prst="ellipse">
            <a:avLst/>
          </a:prstGeom>
          <a:noFill/>
          <a:ln cap="rnd" cmpd="sng" w="63500">
            <a:solidFill>
              <a:srgbClr val="333333"/>
            </a:solidFill>
            <a:prstDash val="solid"/>
            <a:round/>
            <a:headEnd len="sm" w="sm" type="none"/>
            <a:tailEnd len="sm" w="sm" type="none"/>
          </a:ln>
          <a:effectLst>
            <a:outerShdw blurRad="381000" sx="-80000" rotWithShape="0" dir="5400000" dist="292100" sy="-18000">
              <a:srgbClr val="000000">
                <a:alpha val="21960"/>
              </a:srgbClr>
            </a:outerShdw>
          </a:effectLst>
        </p:spPr>
      </p:pic>
      <p:pic>
        <p:nvPicPr>
          <p:cNvPr id="386" name="Google Shape;386;p51"/>
          <p:cNvPicPr preferRelativeResize="0"/>
          <p:nvPr/>
        </p:nvPicPr>
        <p:blipFill rotWithShape="1">
          <a:blip r:embed="rId4">
            <a:alphaModFix/>
          </a:blip>
          <a:srcRect b="0" l="0" r="0" t="0"/>
          <a:stretch/>
        </p:blipFill>
        <p:spPr>
          <a:xfrm>
            <a:off x="8296585" y="2030506"/>
            <a:ext cx="3700070" cy="443853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6"/>
          <p:cNvPicPr preferRelativeResize="0"/>
          <p:nvPr/>
        </p:nvPicPr>
        <p:blipFill rotWithShape="1">
          <a:blip r:embed="rId3">
            <a:alphaModFix/>
          </a:blip>
          <a:srcRect b="0" l="0" r="0" t="0"/>
          <a:stretch/>
        </p:blipFill>
        <p:spPr>
          <a:xfrm>
            <a:off x="78059" y="0"/>
            <a:ext cx="12029687" cy="685799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2"/>
          <p:cNvSpPr txBox="1"/>
          <p:nvPr>
            <p:ph idx="1" type="body"/>
          </p:nvPr>
        </p:nvSpPr>
        <p:spPr>
          <a:xfrm>
            <a:off x="286604" y="2548986"/>
            <a:ext cx="7418562" cy="4309014"/>
          </a:xfrm>
          <a:prstGeom prst="rect">
            <a:avLst/>
          </a:prstGeom>
          <a:noFill/>
          <a:ln>
            <a:noFill/>
          </a:ln>
        </p:spPr>
        <p:txBody>
          <a:bodyPr anchorCtr="0" anchor="ctr" bIns="45700" lIns="91425" spcFirstLastPara="1" rIns="91425" wrap="square" tIns="45700">
            <a:normAutofit fontScale="92500" lnSpcReduction="10000"/>
          </a:bodyPr>
          <a:lstStyle/>
          <a:p>
            <a:pPr indent="-306000" lvl="0" marL="306000" rtl="0" algn="just">
              <a:spcBef>
                <a:spcPts val="0"/>
              </a:spcBef>
              <a:spcAft>
                <a:spcPts val="0"/>
              </a:spcAft>
              <a:buSzPct val="92000"/>
              <a:buChar char="◼"/>
            </a:pPr>
            <a:r>
              <a:rPr lang="en-US" sz="2600">
                <a:solidFill>
                  <a:schemeClr val="dk1"/>
                </a:solidFill>
              </a:rPr>
              <a:t>At the center of Freud’s theory is the concept of the unconscious – the thoughts, attitudes, impulses, wishes ,motivations, and emotions of which we are unaware.</a:t>
            </a:r>
            <a:endParaRPr/>
          </a:p>
          <a:p>
            <a:pPr indent="-306000" lvl="0" marL="306000" rtl="0" algn="just">
              <a:spcBef>
                <a:spcPts val="1081"/>
              </a:spcBef>
              <a:spcAft>
                <a:spcPts val="0"/>
              </a:spcAft>
              <a:buSzPct val="92000"/>
              <a:buChar char="◼"/>
            </a:pPr>
            <a:r>
              <a:rPr lang="en-US" sz="2600">
                <a:solidFill>
                  <a:schemeClr val="dk1"/>
                </a:solidFill>
              </a:rPr>
              <a:t>Childhood’s unacceptable (forbidden or punished) wishes are driven out of conscious awareness and become part of the unconscious, where they continue to influence our thoughts, feelings, and actions.</a:t>
            </a:r>
            <a:endParaRPr/>
          </a:p>
          <a:p>
            <a:pPr indent="-306000" lvl="0" marL="306000" rtl="0" algn="just">
              <a:spcBef>
                <a:spcPts val="1081"/>
              </a:spcBef>
              <a:spcAft>
                <a:spcPts val="0"/>
              </a:spcAft>
              <a:buSzPct val="92000"/>
              <a:buChar char="◼"/>
            </a:pPr>
            <a:r>
              <a:rPr b="1" lang="en-US" sz="2600">
                <a:solidFill>
                  <a:schemeClr val="dk1"/>
                </a:solidFill>
              </a:rPr>
              <a:t>Unconscious thoughts are </a:t>
            </a:r>
            <a:endParaRPr/>
          </a:p>
          <a:p>
            <a:pPr indent="0" lvl="0" marL="0" rtl="0" algn="just">
              <a:spcBef>
                <a:spcPts val="1081"/>
              </a:spcBef>
              <a:spcAft>
                <a:spcPts val="0"/>
              </a:spcAft>
              <a:buSzPct val="92000"/>
              <a:buNone/>
            </a:pPr>
            <a:r>
              <a:rPr b="1" lang="en-US" sz="2600">
                <a:solidFill>
                  <a:schemeClr val="dk1"/>
                </a:solidFill>
              </a:rPr>
              <a:t>expressed in dreams, slips of the </a:t>
            </a:r>
            <a:endParaRPr b="1" sz="2600">
              <a:solidFill>
                <a:schemeClr val="dk1"/>
              </a:solidFill>
            </a:endParaRPr>
          </a:p>
          <a:p>
            <a:pPr indent="0" lvl="0" marL="0" rtl="0" algn="just">
              <a:spcBef>
                <a:spcPts val="1081"/>
              </a:spcBef>
              <a:spcAft>
                <a:spcPts val="0"/>
              </a:spcAft>
              <a:buSzPct val="92000"/>
              <a:buNone/>
            </a:pPr>
            <a:r>
              <a:rPr b="1" lang="en-US" sz="2600">
                <a:solidFill>
                  <a:schemeClr val="dk1"/>
                </a:solidFill>
              </a:rPr>
              <a:t>tongue, and physical mannerisms. </a:t>
            </a:r>
            <a:endParaRPr b="1" sz="2600">
              <a:solidFill>
                <a:schemeClr val="dk1"/>
              </a:solidFill>
            </a:endParaRPr>
          </a:p>
          <a:p>
            <a:pPr indent="-165499" lvl="0" marL="306000" rtl="0" algn="just">
              <a:spcBef>
                <a:spcPts val="1081"/>
              </a:spcBef>
              <a:spcAft>
                <a:spcPts val="0"/>
              </a:spcAft>
              <a:buSzPct val="92000"/>
              <a:buNone/>
            </a:pPr>
            <a:r>
              <a:t/>
            </a:r>
            <a:endParaRPr sz="2600">
              <a:solidFill>
                <a:schemeClr val="dk1"/>
              </a:solidFill>
            </a:endParaRPr>
          </a:p>
          <a:p>
            <a:pPr indent="-176307" lvl="0" marL="306000" rtl="0" algn="just">
              <a:spcBef>
                <a:spcPts val="1044"/>
              </a:spcBef>
              <a:spcAft>
                <a:spcPts val="0"/>
              </a:spcAft>
              <a:buSzPct val="92000"/>
              <a:buNone/>
            </a:pPr>
            <a:r>
              <a:t/>
            </a:r>
            <a:endParaRPr sz="2400">
              <a:solidFill>
                <a:schemeClr val="dk1"/>
              </a:solidFill>
            </a:endParaRPr>
          </a:p>
          <a:p>
            <a:pPr indent="-208730" lvl="0" marL="306000" rtl="0" algn="l">
              <a:spcBef>
                <a:spcPts val="933"/>
              </a:spcBef>
              <a:spcAft>
                <a:spcPts val="0"/>
              </a:spcAft>
              <a:buSzPct val="91999"/>
              <a:buNone/>
            </a:pPr>
            <a:r>
              <a:t/>
            </a:r>
            <a:endParaRPr/>
          </a:p>
        </p:txBody>
      </p:sp>
      <p:pic>
        <p:nvPicPr>
          <p:cNvPr id="392" name="Google Shape;392;p52"/>
          <p:cNvPicPr preferRelativeResize="0"/>
          <p:nvPr/>
        </p:nvPicPr>
        <p:blipFill rotWithShape="1">
          <a:blip r:embed="rId3">
            <a:alphaModFix/>
          </a:blip>
          <a:srcRect b="0" l="0" r="0" t="0"/>
          <a:stretch/>
        </p:blipFill>
        <p:spPr>
          <a:xfrm>
            <a:off x="7288306" y="1446664"/>
            <a:ext cx="5213043" cy="6100548"/>
          </a:xfrm>
          <a:prstGeom prst="rect">
            <a:avLst/>
          </a:prstGeom>
          <a:noFill/>
          <a:ln>
            <a:noFill/>
          </a:ln>
        </p:spPr>
      </p:pic>
      <p:pic>
        <p:nvPicPr>
          <p:cNvPr id="393" name="Google Shape;393;p52"/>
          <p:cNvPicPr preferRelativeResize="0"/>
          <p:nvPr/>
        </p:nvPicPr>
        <p:blipFill rotWithShape="1">
          <a:blip r:embed="rId4">
            <a:alphaModFix/>
          </a:blip>
          <a:srcRect b="0" l="0" r="0" t="0"/>
          <a:stretch/>
        </p:blipFill>
        <p:spPr>
          <a:xfrm>
            <a:off x="5462710" y="4471639"/>
            <a:ext cx="2053212" cy="223093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200"/>
              <a:buFont typeface="Gill Sans"/>
              <a:buNone/>
            </a:pPr>
            <a:r>
              <a:rPr lang="en-US" sz="3200"/>
              <a:t>BEHAVIORISM</a:t>
            </a:r>
            <a:endParaRPr/>
          </a:p>
        </p:txBody>
      </p:sp>
      <p:sp>
        <p:nvSpPr>
          <p:cNvPr id="399" name="Google Shape;399;p53"/>
          <p:cNvSpPr txBox="1"/>
          <p:nvPr>
            <p:ph idx="1" type="body"/>
          </p:nvPr>
        </p:nvSpPr>
        <p:spPr>
          <a:xfrm>
            <a:off x="581191" y="1921189"/>
            <a:ext cx="11228773" cy="3865462"/>
          </a:xfrm>
          <a:prstGeom prst="rect">
            <a:avLst/>
          </a:prstGeom>
          <a:noFill/>
          <a:ln>
            <a:noFill/>
          </a:ln>
        </p:spPr>
        <p:txBody>
          <a:bodyPr anchorCtr="0" anchor="ctr" bIns="45700" lIns="91425" spcFirstLastPara="1" rIns="91425" wrap="square" tIns="45700">
            <a:normAutofit fontScale="92500" lnSpcReduction="10000"/>
          </a:bodyPr>
          <a:lstStyle/>
          <a:p>
            <a:pPr indent="-305999" lvl="0" marL="306000" rtl="0" algn="just">
              <a:spcBef>
                <a:spcPts val="0"/>
              </a:spcBef>
              <a:spcAft>
                <a:spcPts val="0"/>
              </a:spcAft>
              <a:buSzPct val="92000"/>
              <a:buChar char="◼"/>
            </a:pPr>
            <a:r>
              <a:rPr lang="en-US" sz="2400">
                <a:solidFill>
                  <a:srgbClr val="FF0000"/>
                </a:solidFill>
              </a:rPr>
              <a:t>John B. Watson</a:t>
            </a:r>
            <a:r>
              <a:rPr lang="en-US" sz="2400">
                <a:solidFill>
                  <a:schemeClr val="dk1"/>
                </a:solidFill>
              </a:rPr>
              <a:t>, in 1913 and others ascribing to behaviorism, argued that nearly all behavior is a result of conditioning and the environment shapes behavior by reinforcing specific habits. </a:t>
            </a:r>
            <a:endParaRPr/>
          </a:p>
          <a:p>
            <a:pPr indent="-305999" lvl="0" marL="306000" rtl="0" algn="just">
              <a:spcBef>
                <a:spcPts val="1044"/>
              </a:spcBef>
              <a:spcAft>
                <a:spcPts val="0"/>
              </a:spcAft>
              <a:buSzPct val="92000"/>
              <a:buChar char="◼"/>
            </a:pPr>
            <a:r>
              <a:rPr lang="en-US" sz="2400">
                <a:solidFill>
                  <a:schemeClr val="dk1"/>
                </a:solidFill>
              </a:rPr>
              <a:t>It stated that scientists should only study observable behavior  and that consciousness should be abandoned because ultimately consciousness and perceptions are private events and cannot be objectively verified. </a:t>
            </a:r>
            <a:endParaRPr/>
          </a:p>
          <a:p>
            <a:pPr indent="-305999" lvl="0" marL="306000" rtl="0" algn="just">
              <a:spcBef>
                <a:spcPts val="1044"/>
              </a:spcBef>
              <a:spcAft>
                <a:spcPts val="0"/>
              </a:spcAft>
              <a:buSzPct val="92000"/>
              <a:buChar char="◼"/>
            </a:pPr>
            <a:r>
              <a:rPr lang="en-US" sz="2400"/>
              <a:t>This means that psychology would suffer from a lack of reliability.</a:t>
            </a:r>
            <a:endParaRPr sz="2400">
              <a:solidFill>
                <a:schemeClr val="dk1"/>
              </a:solidFill>
            </a:endParaRPr>
          </a:p>
          <a:p>
            <a:pPr indent="-305999" lvl="0" marL="306000" rtl="0" algn="just">
              <a:spcBef>
                <a:spcPts val="1044"/>
              </a:spcBef>
              <a:spcAft>
                <a:spcPts val="0"/>
              </a:spcAft>
              <a:buSzPct val="92000"/>
              <a:buChar char="◼"/>
            </a:pPr>
            <a:r>
              <a:rPr lang="en-US" sz="2400">
                <a:solidFill>
                  <a:schemeClr val="dk1"/>
                </a:solidFill>
              </a:rPr>
              <a:t>Top names:</a:t>
            </a:r>
            <a:endParaRPr/>
          </a:p>
          <a:p>
            <a:pPr indent="-305999" lvl="0" marL="306000" rtl="0" algn="just">
              <a:spcBef>
                <a:spcPts val="1044"/>
              </a:spcBef>
              <a:spcAft>
                <a:spcPts val="0"/>
              </a:spcAft>
              <a:buSzPct val="92000"/>
              <a:buChar char="◼"/>
            </a:pPr>
            <a:r>
              <a:rPr lang="en-US" sz="2400">
                <a:solidFill>
                  <a:schemeClr val="dk1"/>
                </a:solidFill>
              </a:rPr>
              <a:t>B.F Skinner</a:t>
            </a:r>
            <a:endParaRPr/>
          </a:p>
          <a:p>
            <a:pPr indent="-305999" lvl="0" marL="306000" rtl="0" algn="just">
              <a:spcBef>
                <a:spcPts val="1044"/>
              </a:spcBef>
              <a:spcAft>
                <a:spcPts val="0"/>
              </a:spcAft>
              <a:buSzPct val="92000"/>
              <a:buChar char="◼"/>
            </a:pPr>
            <a:r>
              <a:rPr lang="en-US" sz="2400">
                <a:solidFill>
                  <a:schemeClr val="dk1"/>
                </a:solidFill>
              </a:rPr>
              <a:t>Ivan Pavlov</a:t>
            </a:r>
            <a:endParaRPr sz="2400">
              <a:solidFill>
                <a:schemeClr val="dk1"/>
              </a:solidFill>
            </a:endParaRPr>
          </a:p>
          <a:p>
            <a:pPr indent="-208730" lvl="0" marL="306000" rtl="0" algn="l">
              <a:spcBef>
                <a:spcPts val="933"/>
              </a:spcBef>
              <a:spcAft>
                <a:spcPts val="0"/>
              </a:spcAft>
              <a:buSzPct val="91999"/>
              <a:buNone/>
            </a:pPr>
            <a:r>
              <a:t/>
            </a:r>
            <a:endParaRPr/>
          </a:p>
        </p:txBody>
      </p:sp>
      <p:pic>
        <p:nvPicPr>
          <p:cNvPr id="400" name="Google Shape;400;p53"/>
          <p:cNvPicPr preferRelativeResize="0"/>
          <p:nvPr/>
        </p:nvPicPr>
        <p:blipFill rotWithShape="1">
          <a:blip r:embed="rId3">
            <a:alphaModFix/>
          </a:blip>
          <a:srcRect b="12928" l="0" r="0" t="23121"/>
          <a:stretch/>
        </p:blipFill>
        <p:spPr>
          <a:xfrm>
            <a:off x="3971499" y="4101352"/>
            <a:ext cx="7838465" cy="2620169"/>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4"/>
          <p:cNvSpPr txBox="1"/>
          <p:nvPr>
            <p:ph type="title"/>
          </p:nvPr>
        </p:nvSpPr>
        <p:spPr>
          <a:xfrm>
            <a:off x="460375" y="116669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HUMANISTIC PERSPECTIVE</a:t>
            </a:r>
            <a:br>
              <a:rPr lang="en-US"/>
            </a:br>
            <a:endParaRPr/>
          </a:p>
        </p:txBody>
      </p:sp>
      <p:sp>
        <p:nvSpPr>
          <p:cNvPr id="407" name="Google Shape;407;p54"/>
          <p:cNvSpPr txBox="1"/>
          <p:nvPr>
            <p:ph idx="1" type="body"/>
          </p:nvPr>
        </p:nvSpPr>
        <p:spPr>
          <a:xfrm>
            <a:off x="460375" y="2180496"/>
            <a:ext cx="4836970" cy="3947349"/>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2208"/>
              <a:buChar char="◼"/>
            </a:pPr>
            <a:r>
              <a:rPr lang="en-US" sz="2400">
                <a:solidFill>
                  <a:schemeClr val="dk1"/>
                </a:solidFill>
              </a:rPr>
              <a:t>Humans are capable of </a:t>
            </a:r>
            <a:r>
              <a:rPr lang="en-US" sz="2300">
                <a:solidFill>
                  <a:srgbClr val="FF0000"/>
                </a:solidFill>
              </a:rPr>
              <a:t>incredible acts of creativity, selflessness &amp; high levels of spirituality.</a:t>
            </a:r>
            <a:endParaRPr sz="1700">
              <a:solidFill>
                <a:srgbClr val="FF0000"/>
              </a:solidFill>
            </a:endParaRPr>
          </a:p>
          <a:p>
            <a:pPr indent="-306000" lvl="0" marL="306000" rtl="0" algn="l">
              <a:spcBef>
                <a:spcPts val="1080"/>
              </a:spcBef>
              <a:spcAft>
                <a:spcPts val="0"/>
              </a:spcAft>
              <a:buSzPts val="2208"/>
              <a:buChar char="◼"/>
            </a:pPr>
            <a:r>
              <a:rPr lang="en-US" sz="2400">
                <a:solidFill>
                  <a:schemeClr val="dk1"/>
                </a:solidFill>
              </a:rPr>
              <a:t>Free will</a:t>
            </a:r>
            <a:endParaRPr/>
          </a:p>
          <a:p>
            <a:pPr indent="-306000" lvl="0" marL="306000" rtl="0" algn="l">
              <a:spcBef>
                <a:spcPts val="1080"/>
              </a:spcBef>
              <a:spcAft>
                <a:spcPts val="0"/>
              </a:spcAft>
              <a:buSzPts val="2208"/>
              <a:buChar char="◼"/>
            </a:pPr>
            <a:r>
              <a:rPr lang="en-US" sz="2400">
                <a:solidFill>
                  <a:schemeClr val="dk1"/>
                </a:solidFill>
              </a:rPr>
              <a:t>Main figures: </a:t>
            </a:r>
            <a:endParaRPr/>
          </a:p>
          <a:p>
            <a:pPr indent="-306000" lvl="0" marL="306000" rtl="0" algn="l">
              <a:spcBef>
                <a:spcPts val="1080"/>
              </a:spcBef>
              <a:spcAft>
                <a:spcPts val="0"/>
              </a:spcAft>
              <a:buSzPts val="2208"/>
              <a:buChar char="◼"/>
            </a:pPr>
            <a:r>
              <a:rPr lang="en-US" sz="2400">
                <a:solidFill>
                  <a:schemeClr val="dk1"/>
                </a:solidFill>
              </a:rPr>
              <a:t>Carl Rogers , Abraham Maslow</a:t>
            </a:r>
            <a:endParaRPr/>
          </a:p>
          <a:p>
            <a:pPr indent="-200844" lvl="0" marL="306000" rtl="0" algn="l">
              <a:spcBef>
                <a:spcPts val="960"/>
              </a:spcBef>
              <a:spcAft>
                <a:spcPts val="0"/>
              </a:spcAft>
              <a:buSzPts val="1656"/>
              <a:buNone/>
            </a:pPr>
            <a:r>
              <a:t/>
            </a:r>
            <a:endParaRPr/>
          </a:p>
        </p:txBody>
      </p:sp>
      <p:sp>
        <p:nvSpPr>
          <p:cNvPr descr="Humanistic Theories: Carl Rogers" id="408" name="Google Shape;408;p54"/>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pic>
        <p:nvPicPr>
          <p:cNvPr id="409" name="Google Shape;409;p54"/>
          <p:cNvPicPr preferRelativeResize="0"/>
          <p:nvPr/>
        </p:nvPicPr>
        <p:blipFill rotWithShape="1">
          <a:blip r:embed="rId3">
            <a:alphaModFix/>
          </a:blip>
          <a:srcRect b="0" l="0" r="0" t="0"/>
          <a:stretch/>
        </p:blipFill>
        <p:spPr>
          <a:xfrm>
            <a:off x="5418162" y="1901899"/>
            <a:ext cx="6547488" cy="4817951"/>
          </a:xfrm>
          <a:prstGeom prst="rect">
            <a:avLst/>
          </a:prstGeom>
          <a:noFill/>
          <a:ln>
            <a:noFill/>
          </a:ln>
        </p:spPr>
      </p:pic>
      <p:sp>
        <p:nvSpPr>
          <p:cNvPr descr="Humanistic Theory by Psychologist Carl Rogers" id="410" name="Google Shape;410;p54"/>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5"/>
          <p:cNvSpPr txBox="1"/>
          <p:nvPr>
            <p:ph type="title"/>
          </p:nvPr>
        </p:nvSpPr>
        <p:spPr>
          <a:xfrm>
            <a:off x="540249" y="1166179"/>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COGNITIVE PERSPECTIVE</a:t>
            </a:r>
            <a:br>
              <a:rPr lang="en-US"/>
            </a:br>
            <a:endParaRPr/>
          </a:p>
        </p:txBody>
      </p:sp>
      <p:sp>
        <p:nvSpPr>
          <p:cNvPr id="416" name="Google Shape;416;p55"/>
          <p:cNvSpPr txBox="1"/>
          <p:nvPr>
            <p:ph idx="1" type="body"/>
          </p:nvPr>
        </p:nvSpPr>
        <p:spPr>
          <a:xfrm>
            <a:off x="724067" y="2314576"/>
            <a:ext cx="5617995" cy="4200342"/>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2208"/>
              <a:buChar char="◼"/>
            </a:pPr>
            <a:r>
              <a:rPr lang="en-US" sz="2400">
                <a:solidFill>
                  <a:schemeClr val="dk1"/>
                </a:solidFill>
              </a:rPr>
              <a:t>Focus on Mental processes </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Perceiving, remembering, reasoning, deciding, and problem solving</a:t>
            </a:r>
            <a:endParaRPr sz="2400">
              <a:solidFill>
                <a:schemeClr val="dk1"/>
              </a:solidFill>
            </a:endParaRPr>
          </a:p>
          <a:p>
            <a:pPr indent="-306000" lvl="0" marL="306000" rtl="0" algn="just">
              <a:spcBef>
                <a:spcPts val="1080"/>
              </a:spcBef>
              <a:spcAft>
                <a:spcPts val="0"/>
              </a:spcAft>
              <a:buSzPts val="2208"/>
              <a:buChar char="◼"/>
            </a:pPr>
            <a:r>
              <a:rPr lang="en-US" sz="2400">
                <a:solidFill>
                  <a:schemeClr val="dk1"/>
                </a:solidFill>
              </a:rPr>
              <a:t>Only by studying mental processes can we fully understand what organisms do.</a:t>
            </a:r>
            <a:endParaRPr sz="2400">
              <a:solidFill>
                <a:schemeClr val="dk1"/>
              </a:solidFill>
            </a:endParaRPr>
          </a:p>
        </p:txBody>
      </p:sp>
      <p:pic>
        <p:nvPicPr>
          <p:cNvPr descr="Examples of Cognitive Psychology and How It&amp;#39;s Used" id="417" name="Google Shape;417;p55"/>
          <p:cNvPicPr preferRelativeResize="0"/>
          <p:nvPr/>
        </p:nvPicPr>
        <p:blipFill rotWithShape="1">
          <a:blip r:embed="rId3">
            <a:alphaModFix/>
          </a:blip>
          <a:srcRect b="0" l="0" r="0" t="0"/>
          <a:stretch/>
        </p:blipFill>
        <p:spPr>
          <a:xfrm>
            <a:off x="6605516" y="2179979"/>
            <a:ext cx="4964349" cy="3759780"/>
          </a:xfrm>
          <a:prstGeom prst="roundRect">
            <a:avLst>
              <a:gd fmla="val 16667" name="adj"/>
            </a:avLst>
          </a:prstGeom>
          <a:noFill/>
          <a:ln>
            <a:noFill/>
          </a:ln>
          <a:effectLst>
            <a:outerShdw blurRad="76200" rotWithShape="0" algn="tl" dir="7800000" dist="38100">
              <a:srgbClr val="000000">
                <a:alpha val="40000"/>
              </a:srgbClr>
            </a:outerShdw>
          </a:effectLst>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6"/>
          <p:cNvSpPr txBox="1"/>
          <p:nvPr>
            <p:ph type="title"/>
          </p:nvPr>
        </p:nvSpPr>
        <p:spPr>
          <a:xfrm>
            <a:off x="460375" y="1180009"/>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SOCIO-CULTURAL PERSPECTIVE</a:t>
            </a:r>
            <a:br>
              <a:rPr lang="en-US"/>
            </a:br>
            <a:endParaRPr/>
          </a:p>
        </p:txBody>
      </p:sp>
      <p:sp>
        <p:nvSpPr>
          <p:cNvPr id="424" name="Google Shape;424;p56"/>
          <p:cNvSpPr txBox="1"/>
          <p:nvPr>
            <p:ph idx="1" type="body"/>
          </p:nvPr>
        </p:nvSpPr>
        <p:spPr>
          <a:xfrm>
            <a:off x="307975" y="2099679"/>
            <a:ext cx="6666030" cy="4368854"/>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chemeClr val="dk1"/>
                </a:solidFill>
              </a:rPr>
              <a:t>Sociocultural theory is an emerging theory in Psychology that looks at the important contributions that society makes to individual development.</a:t>
            </a:r>
            <a:endParaRPr/>
          </a:p>
          <a:p>
            <a:pPr indent="-306000" lvl="0" marL="306000" rtl="0" algn="just">
              <a:spcBef>
                <a:spcPts val="1000"/>
              </a:spcBef>
              <a:spcAft>
                <a:spcPts val="0"/>
              </a:spcAft>
              <a:buSzPts val="1840"/>
              <a:buChar char="◼"/>
            </a:pPr>
            <a:r>
              <a:rPr lang="en-US" sz="2000">
                <a:solidFill>
                  <a:schemeClr val="dk1"/>
                </a:solidFill>
              </a:rPr>
              <a:t>Sociocultural theory focuses not only how adults and peers influence individual learning, but also on how and attitudes affect how learning takes place. </a:t>
            </a:r>
            <a:r>
              <a:rPr lang="en-US" sz="2000">
                <a:solidFill>
                  <a:srgbClr val="FF0000"/>
                </a:solidFill>
              </a:rPr>
              <a:t>cultural beliefs </a:t>
            </a:r>
            <a:endParaRPr sz="2000">
              <a:solidFill>
                <a:srgbClr val="FF0000"/>
              </a:solidFill>
            </a:endParaRPr>
          </a:p>
          <a:p>
            <a:pPr indent="-306000" lvl="0" marL="306000" rtl="0" algn="just">
              <a:spcBef>
                <a:spcPts val="1000"/>
              </a:spcBef>
              <a:spcAft>
                <a:spcPts val="0"/>
              </a:spcAft>
              <a:buSzPts val="1840"/>
              <a:buChar char="◼"/>
            </a:pPr>
            <a:r>
              <a:rPr lang="en-US" sz="2000">
                <a:solidFill>
                  <a:schemeClr val="dk1"/>
                </a:solidFill>
              </a:rPr>
              <a:t>This theory stresses the interaction between developing people and the culture in which they live. </a:t>
            </a:r>
            <a:endParaRPr/>
          </a:p>
          <a:p>
            <a:pPr indent="-306000" lvl="0" marL="306000" rtl="0" algn="just">
              <a:spcBef>
                <a:spcPts val="1000"/>
              </a:spcBef>
              <a:spcAft>
                <a:spcPts val="0"/>
              </a:spcAft>
              <a:buSzPts val="1840"/>
              <a:buChar char="◼"/>
            </a:pPr>
            <a:r>
              <a:rPr lang="en-US" sz="2000">
                <a:solidFill>
                  <a:schemeClr val="dk1"/>
                </a:solidFill>
              </a:rPr>
              <a:t>Sociocultural theory also suggests that human learning is largely a social process.</a:t>
            </a:r>
            <a:endParaRPr sz="2000">
              <a:solidFill>
                <a:schemeClr val="dk1"/>
              </a:solidFill>
            </a:endParaRPr>
          </a:p>
        </p:txBody>
      </p:sp>
      <p:sp>
        <p:nvSpPr>
          <p:cNvPr descr="Sociocultural theory of development" id="425" name="Google Shape;425;p56"/>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
        <p:nvSpPr>
          <p:cNvPr descr="https://www.verywellmind.com/thmb/Z8EcVidpj0_lLR3dVNXyXTmbVX4=/614x0/filters:no_upscale():max_bytes(150000):strip_icc():format(webp)/what-is-sociocultural-theory-2795088-5c018ff246e0fb0001958ce9.png" id="426" name="Google Shape;426;p56"/>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pic>
        <p:nvPicPr>
          <p:cNvPr descr="नेपाली) Lev Vygotsky - Socio-Cultural Perspective || ReadingisBest Nepali  || Psychology in Nepali - YouTube" id="427" name="Google Shape;427;p56"/>
          <p:cNvPicPr preferRelativeResize="0"/>
          <p:nvPr/>
        </p:nvPicPr>
        <p:blipFill rotWithShape="1">
          <a:blip r:embed="rId3">
            <a:alphaModFix/>
          </a:blip>
          <a:srcRect b="0" l="0" r="0" t="0"/>
          <a:stretch/>
        </p:blipFill>
        <p:spPr>
          <a:xfrm>
            <a:off x="6974005" y="1896533"/>
            <a:ext cx="4997862" cy="4961467"/>
          </a:xfrm>
          <a:prstGeom prst="rect">
            <a:avLst/>
          </a:prstGeom>
          <a:noFill/>
          <a:ln>
            <a:noFill/>
          </a:ln>
        </p:spPr>
      </p:pic>
      <p:sp>
        <p:nvSpPr>
          <p:cNvPr descr="https://www.verywellmind.com/thmb/Z8EcVidpj0_lLR3dVNXyXTmbVX4=/614x0/filters:no_upscale():max_bytes(150000):strip_icc():format(webp)/what-is-sociocultural-theory-2795088-5c018ff246e0fb0001958ce9.png" id="428" name="Google Shape;428;p56"/>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7"/>
          <p:cNvSpPr txBox="1"/>
          <p:nvPr>
            <p:ph type="title"/>
          </p:nvPr>
        </p:nvSpPr>
        <p:spPr>
          <a:xfrm>
            <a:off x="581191" y="119347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ECLECTIC APPROACH </a:t>
            </a:r>
            <a:br>
              <a:rPr lang="en-US"/>
            </a:br>
            <a:endParaRPr/>
          </a:p>
        </p:txBody>
      </p:sp>
      <p:sp>
        <p:nvSpPr>
          <p:cNvPr id="435" name="Google Shape;435;p57"/>
          <p:cNvSpPr txBox="1"/>
          <p:nvPr>
            <p:ph idx="1" type="body"/>
          </p:nvPr>
        </p:nvSpPr>
        <p:spPr>
          <a:xfrm>
            <a:off x="349180" y="1000876"/>
            <a:ext cx="5514807" cy="4261247"/>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840"/>
              <a:buChar char="◼"/>
            </a:pPr>
            <a:r>
              <a:rPr lang="en-US" sz="2000">
                <a:solidFill>
                  <a:schemeClr val="dk1"/>
                </a:solidFill>
              </a:rPr>
              <a:t>Selecting and adopting information from many different sources rather than </a:t>
            </a:r>
            <a:r>
              <a:rPr lang="en-US" sz="2000">
                <a:solidFill>
                  <a:schemeClr val="dk1"/>
                </a:solidFill>
              </a:rPr>
              <a:t>relying</a:t>
            </a:r>
            <a:r>
              <a:rPr lang="en-US" sz="2000">
                <a:solidFill>
                  <a:schemeClr val="dk1"/>
                </a:solidFill>
              </a:rPr>
              <a:t> on one perspective.</a:t>
            </a:r>
            <a:endParaRPr/>
          </a:p>
          <a:p>
            <a:pPr indent="-200844" lvl="0" marL="306000" rtl="0" algn="l">
              <a:spcBef>
                <a:spcPts val="960"/>
              </a:spcBef>
              <a:spcAft>
                <a:spcPts val="0"/>
              </a:spcAft>
              <a:buSzPts val="1656"/>
              <a:buNone/>
            </a:pPr>
            <a:r>
              <a:t/>
            </a:r>
            <a:endParaRPr/>
          </a:p>
        </p:txBody>
      </p:sp>
      <p:pic>
        <p:nvPicPr>
          <p:cNvPr id="436" name="Google Shape;436;p57"/>
          <p:cNvPicPr preferRelativeResize="0"/>
          <p:nvPr/>
        </p:nvPicPr>
        <p:blipFill rotWithShape="1">
          <a:blip r:embed="rId3">
            <a:alphaModFix/>
          </a:blip>
          <a:srcRect b="0" l="0" r="0" t="0"/>
          <a:stretch/>
        </p:blipFill>
        <p:spPr>
          <a:xfrm>
            <a:off x="5942436" y="2031910"/>
            <a:ext cx="5668371" cy="435363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pic>
        <p:nvPicPr>
          <p:cNvPr descr="Powerpoint Thank You wallpapers, Thanks for the Slide ends" id="441" name="Google Shape;441;p58"/>
          <p:cNvPicPr preferRelativeResize="0"/>
          <p:nvPr/>
        </p:nvPicPr>
        <p:blipFill rotWithShape="1">
          <a:blip r:embed="rId3">
            <a:alphaModFix/>
          </a:blip>
          <a:srcRect b="0" l="0" r="0" t="0"/>
          <a:stretch/>
        </p:blipFill>
        <p:spPr>
          <a:xfrm>
            <a:off x="6417733" y="2278308"/>
            <a:ext cx="5531742" cy="3580491"/>
          </a:xfrm>
          <a:prstGeom prst="rect">
            <a:avLst/>
          </a:prstGeom>
          <a:noFill/>
          <a:ln>
            <a:noFill/>
          </a:ln>
        </p:spPr>
      </p:pic>
      <p:sp>
        <p:nvSpPr>
          <p:cNvPr id="442" name="Google Shape;442;p58"/>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1656"/>
              <a:buChar char="◼"/>
            </a:pPr>
            <a:r>
              <a:rPr lang="en-US"/>
              <a:t>The end</a:t>
            </a:r>
            <a:endParaRPr/>
          </a:p>
        </p:txBody>
      </p:sp>
      <p:pic>
        <p:nvPicPr>
          <p:cNvPr descr="Quotes To End A Powerpoint. QuotesGram" id="443" name="Google Shape;443;p58"/>
          <p:cNvPicPr preferRelativeResize="0"/>
          <p:nvPr/>
        </p:nvPicPr>
        <p:blipFill rotWithShape="1">
          <a:blip r:embed="rId4">
            <a:alphaModFix/>
          </a:blip>
          <a:srcRect b="0" l="0" r="0" t="0"/>
          <a:stretch/>
        </p:blipFill>
        <p:spPr>
          <a:xfrm>
            <a:off x="581192" y="1767261"/>
            <a:ext cx="6144684" cy="46025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7"/>
          <p:cNvPicPr preferRelativeResize="0"/>
          <p:nvPr/>
        </p:nvPicPr>
        <p:blipFill rotWithShape="1">
          <a:blip r:embed="rId3">
            <a:alphaModFix/>
          </a:blip>
          <a:srcRect b="0" l="0" r="0" t="0"/>
          <a:stretch/>
        </p:blipFill>
        <p:spPr>
          <a:xfrm>
            <a:off x="470355" y="2076436"/>
            <a:ext cx="4096635" cy="3934071"/>
          </a:xfrm>
          <a:prstGeom prst="ellipse">
            <a:avLst/>
          </a:prstGeom>
          <a:noFill/>
          <a:ln>
            <a:noFill/>
          </a:ln>
        </p:spPr>
      </p:pic>
      <p:pic>
        <p:nvPicPr>
          <p:cNvPr id="143" name="Google Shape;143;p17"/>
          <p:cNvPicPr preferRelativeResize="0"/>
          <p:nvPr/>
        </p:nvPicPr>
        <p:blipFill rotWithShape="1">
          <a:blip r:embed="rId4">
            <a:alphaModFix/>
          </a:blip>
          <a:srcRect b="0" l="0" r="0" t="0"/>
          <a:stretch/>
        </p:blipFill>
        <p:spPr>
          <a:xfrm>
            <a:off x="10186303" y="2963414"/>
            <a:ext cx="1537442" cy="1316253"/>
          </a:xfrm>
          <a:prstGeom prst="ellipse">
            <a:avLst/>
          </a:prstGeom>
          <a:noFill/>
          <a:ln>
            <a:noFill/>
          </a:ln>
        </p:spPr>
      </p:pic>
      <p:pic>
        <p:nvPicPr>
          <p:cNvPr id="144" name="Google Shape;144;p17"/>
          <p:cNvPicPr preferRelativeResize="0"/>
          <p:nvPr/>
        </p:nvPicPr>
        <p:blipFill rotWithShape="1">
          <a:blip r:embed="rId5">
            <a:alphaModFix/>
          </a:blip>
          <a:srcRect b="0" l="0" r="0" t="0"/>
          <a:stretch/>
        </p:blipFill>
        <p:spPr>
          <a:xfrm>
            <a:off x="9960427" y="4744207"/>
            <a:ext cx="1650381" cy="1439779"/>
          </a:xfrm>
          <a:prstGeom prst="ellipse">
            <a:avLst/>
          </a:prstGeom>
          <a:noFill/>
          <a:ln>
            <a:noFill/>
          </a:ln>
        </p:spPr>
      </p:pic>
      <p:sp>
        <p:nvSpPr>
          <p:cNvPr id="145" name="Google Shape;145;p17"/>
          <p:cNvSpPr txBox="1"/>
          <p:nvPr/>
        </p:nvSpPr>
        <p:spPr>
          <a:xfrm>
            <a:off x="5198607" y="2320119"/>
            <a:ext cx="5756417" cy="3798699"/>
          </a:xfrm>
          <a:prstGeom prst="rect">
            <a:avLst/>
          </a:prstGeom>
          <a:noFill/>
          <a:ln>
            <a:noFill/>
          </a:ln>
        </p:spPr>
        <p:txBody>
          <a:bodyPr anchorCtr="0" anchor="ctr" bIns="45700" lIns="91425" spcFirstLastPara="1" rIns="91425" wrap="square" tIns="45700">
            <a:normAutofit/>
          </a:bodyPr>
          <a:lstStyle/>
          <a:p>
            <a:pPr indent="-306000" lvl="0" marL="306000" marR="0" rtl="0" algn="just">
              <a:spcBef>
                <a:spcPts val="0"/>
              </a:spcBef>
              <a:spcAft>
                <a:spcPts val="0"/>
              </a:spcAft>
              <a:buClr>
                <a:schemeClr val="accent2"/>
              </a:buClr>
              <a:buSzPts val="1656"/>
              <a:buFont typeface="Noto Sans Symbols"/>
              <a:buChar char="◼"/>
            </a:pPr>
            <a:r>
              <a:rPr lang="en-US" sz="1800">
                <a:solidFill>
                  <a:schemeClr val="dk1"/>
                </a:solidFill>
                <a:latin typeface="Times New Roman"/>
                <a:ea typeface="Times New Roman"/>
                <a:cs typeface="Times New Roman"/>
                <a:sym typeface="Times New Roman"/>
              </a:rPr>
              <a:t>Psychology is the </a:t>
            </a:r>
            <a:r>
              <a:rPr lang="en-US" sz="1800">
                <a:solidFill>
                  <a:srgbClr val="FF0000"/>
                </a:solidFill>
                <a:latin typeface="Times New Roman"/>
                <a:ea typeface="Times New Roman"/>
                <a:cs typeface="Times New Roman"/>
                <a:sym typeface="Times New Roman"/>
              </a:rPr>
              <a:t>scientific </a:t>
            </a:r>
            <a:r>
              <a:rPr lang="en-US" sz="1800">
                <a:solidFill>
                  <a:schemeClr val="dk1"/>
                </a:solidFill>
                <a:latin typeface="Times New Roman"/>
                <a:ea typeface="Times New Roman"/>
                <a:cs typeface="Times New Roman"/>
                <a:sym typeface="Times New Roman"/>
              </a:rPr>
              <a:t>study of </a:t>
            </a:r>
            <a:r>
              <a:rPr lang="en-US" sz="1800">
                <a:solidFill>
                  <a:srgbClr val="FF0000"/>
                </a:solidFill>
                <a:latin typeface="Times New Roman"/>
                <a:ea typeface="Times New Roman"/>
                <a:cs typeface="Times New Roman"/>
                <a:sym typeface="Times New Roman"/>
              </a:rPr>
              <a:t>behavior </a:t>
            </a:r>
            <a:r>
              <a:rPr lang="en-US" sz="1800">
                <a:solidFill>
                  <a:schemeClr val="dk1"/>
                </a:solidFill>
                <a:latin typeface="Times New Roman"/>
                <a:ea typeface="Times New Roman"/>
                <a:cs typeface="Times New Roman"/>
                <a:sym typeface="Times New Roman"/>
              </a:rPr>
              <a:t>and</a:t>
            </a:r>
            <a:r>
              <a:rPr lang="en-US" sz="1800">
                <a:solidFill>
                  <a:schemeClr val="dk2"/>
                </a:solidFill>
                <a:latin typeface="Times New Roman"/>
                <a:ea typeface="Times New Roman"/>
                <a:cs typeface="Times New Roman"/>
                <a:sym typeface="Times New Roman"/>
              </a:rPr>
              <a:t> </a:t>
            </a:r>
            <a:r>
              <a:rPr lang="en-US" sz="1800">
                <a:solidFill>
                  <a:srgbClr val="FF0000"/>
                </a:solidFill>
                <a:latin typeface="Times New Roman"/>
                <a:ea typeface="Times New Roman"/>
                <a:cs typeface="Times New Roman"/>
                <a:sym typeface="Times New Roman"/>
              </a:rPr>
              <a:t>mental processes.</a:t>
            </a:r>
            <a:r>
              <a:rPr lang="en-US" sz="1800">
                <a:solidFill>
                  <a:schemeClr val="dk2"/>
                </a:solidFill>
                <a:latin typeface="Times New Roman"/>
                <a:ea typeface="Times New Roman"/>
                <a:cs typeface="Times New Roman"/>
                <a:sym typeface="Times New Roman"/>
              </a:rPr>
              <a:t> </a:t>
            </a:r>
            <a:endParaRPr/>
          </a:p>
          <a:p>
            <a:pPr indent="-306000" lvl="0" marL="306000" marR="0" rtl="0" algn="l">
              <a:spcBef>
                <a:spcPts val="960"/>
              </a:spcBef>
              <a:spcAft>
                <a:spcPts val="0"/>
              </a:spcAft>
              <a:buClr>
                <a:schemeClr val="accent2"/>
              </a:buClr>
              <a:buSzPts val="1656"/>
              <a:buFont typeface="Noto Sans Symbols"/>
              <a:buChar char="◼"/>
            </a:pPr>
            <a:r>
              <a:rPr lang="en-US" sz="1800">
                <a:solidFill>
                  <a:schemeClr val="dk1"/>
                </a:solidFill>
                <a:latin typeface="Times New Roman"/>
                <a:ea typeface="Times New Roman"/>
                <a:cs typeface="Times New Roman"/>
                <a:sym typeface="Times New Roman"/>
              </a:rPr>
              <a:t>Behavior: Outward or overt actions and reactions (observable) </a:t>
            </a:r>
            <a:endParaRPr/>
          </a:p>
          <a:p>
            <a:pPr indent="0" lvl="0" marL="0" marR="0" rtl="0" algn="l">
              <a:spcBef>
                <a:spcPts val="960"/>
              </a:spcBef>
              <a:spcAft>
                <a:spcPts val="0"/>
              </a:spcAft>
              <a:buClr>
                <a:schemeClr val="accent2"/>
              </a:buClr>
              <a:buSzPts val="1656"/>
              <a:buFont typeface="Noto Sans Symbols"/>
              <a:buNone/>
            </a:pPr>
            <a:r>
              <a:rPr lang="en-US" sz="1800">
                <a:solidFill>
                  <a:schemeClr val="dk1"/>
                </a:solidFill>
                <a:latin typeface="Times New Roman"/>
                <a:ea typeface="Times New Roman"/>
                <a:cs typeface="Times New Roman"/>
                <a:sym typeface="Times New Roman"/>
              </a:rPr>
              <a:t>Example: running, smiling, dancing, talking </a:t>
            </a:r>
            <a:endParaRPr/>
          </a:p>
          <a:p>
            <a:pPr indent="0" lvl="0" marL="0" marR="0" rtl="0" algn="l">
              <a:spcBef>
                <a:spcPts val="960"/>
              </a:spcBef>
              <a:spcAft>
                <a:spcPts val="0"/>
              </a:spcAft>
              <a:buClr>
                <a:schemeClr val="accent2"/>
              </a:buClr>
              <a:buSzPts val="1656"/>
              <a:buFont typeface="Noto Sans Symbols"/>
              <a:buNone/>
            </a:pPr>
            <a:r>
              <a:t/>
            </a:r>
            <a:endParaRPr sz="1800">
              <a:solidFill>
                <a:schemeClr val="dk1"/>
              </a:solidFill>
              <a:latin typeface="Times New Roman"/>
              <a:ea typeface="Times New Roman"/>
              <a:cs typeface="Times New Roman"/>
              <a:sym typeface="Times New Roman"/>
            </a:endParaRPr>
          </a:p>
          <a:p>
            <a:pPr indent="-306000" lvl="0" marL="306000" marR="0" rtl="0" algn="l">
              <a:spcBef>
                <a:spcPts val="960"/>
              </a:spcBef>
              <a:spcAft>
                <a:spcPts val="0"/>
              </a:spcAft>
              <a:buClr>
                <a:schemeClr val="accent2"/>
              </a:buClr>
              <a:buSzPts val="1656"/>
              <a:buFont typeface="Noto Sans Symbols"/>
              <a:buChar char="◼"/>
            </a:pPr>
            <a:r>
              <a:rPr lang="en-US" sz="1800">
                <a:solidFill>
                  <a:schemeClr val="dk1"/>
                </a:solidFill>
                <a:latin typeface="Times New Roman"/>
                <a:ea typeface="Times New Roman"/>
                <a:cs typeface="Times New Roman"/>
                <a:sym typeface="Times New Roman"/>
              </a:rPr>
              <a:t>Mental Processes: all internal, covert activity of mind (hidden) </a:t>
            </a:r>
            <a:endParaRPr/>
          </a:p>
          <a:p>
            <a:pPr indent="0" lvl="0" marL="0" marR="0" rtl="0" algn="l">
              <a:spcBef>
                <a:spcPts val="960"/>
              </a:spcBef>
              <a:spcAft>
                <a:spcPts val="0"/>
              </a:spcAft>
              <a:buClr>
                <a:schemeClr val="accent2"/>
              </a:buClr>
              <a:buSzPts val="1656"/>
              <a:buFont typeface="Noto Sans Symbols"/>
              <a:buNone/>
            </a:pPr>
            <a:r>
              <a:rPr lang="en-US" sz="1800">
                <a:solidFill>
                  <a:schemeClr val="dk1"/>
                </a:solidFill>
                <a:latin typeface="Times New Roman"/>
                <a:ea typeface="Times New Roman"/>
                <a:cs typeface="Times New Roman"/>
                <a:sym typeface="Times New Roman"/>
              </a:rPr>
              <a:t>Example: thoughts, dreaming, sensations, feelings</a:t>
            </a:r>
            <a:endParaRPr/>
          </a:p>
          <a:p>
            <a:pPr indent="-200844" lvl="0" marL="306000" marR="0" rtl="0" algn="just">
              <a:spcBef>
                <a:spcPts val="960"/>
              </a:spcBef>
              <a:spcAft>
                <a:spcPts val="0"/>
              </a:spcAft>
              <a:buClr>
                <a:schemeClr val="accent2"/>
              </a:buClr>
              <a:buSzPts val="1656"/>
              <a:buFont typeface="Noto Sans Symbols"/>
              <a:buNone/>
            </a:pPr>
            <a:r>
              <a:t/>
            </a:r>
            <a:endParaRPr sz="1800">
              <a:solidFill>
                <a:schemeClr val="dk2"/>
              </a:solidFill>
              <a:latin typeface="Times New Roman"/>
              <a:ea typeface="Times New Roman"/>
              <a:cs typeface="Times New Roman"/>
              <a:sym typeface="Times New Roman"/>
            </a:endParaRPr>
          </a:p>
          <a:p>
            <a:pPr indent="-200844" lvl="0" marL="306000" marR="0" rtl="0" algn="l">
              <a:spcBef>
                <a:spcPts val="960"/>
              </a:spcBef>
              <a:spcAft>
                <a:spcPts val="0"/>
              </a:spcAft>
              <a:buClr>
                <a:schemeClr val="accent2"/>
              </a:buClr>
              <a:buSzPts val="1656"/>
              <a:buFont typeface="Noto Sans Symbols"/>
              <a:buNone/>
            </a:pPr>
            <a:r>
              <a:t/>
            </a:r>
            <a:endParaRPr sz="1800">
              <a:solidFill>
                <a:schemeClr val="dk2"/>
              </a:solidFill>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8"/>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CONT.…</a:t>
            </a:r>
            <a:endParaRPr/>
          </a:p>
        </p:txBody>
      </p:sp>
      <p:sp>
        <p:nvSpPr>
          <p:cNvPr id="151" name="Google Shape;151;p18"/>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just">
              <a:spcBef>
                <a:spcPts val="0"/>
              </a:spcBef>
              <a:spcAft>
                <a:spcPts val="0"/>
              </a:spcAft>
              <a:buSzPts val="1656"/>
              <a:buChar char="◼"/>
            </a:pPr>
            <a:r>
              <a:rPr lang="en-US">
                <a:solidFill>
                  <a:schemeClr val="dk1"/>
                </a:solidFill>
                <a:latin typeface="Times New Roman"/>
                <a:ea typeface="Times New Roman"/>
                <a:cs typeface="Times New Roman"/>
                <a:sym typeface="Times New Roman"/>
              </a:rPr>
              <a:t>The word "psychology" comes from the Greek word psyche meaning "breath, spirit, soul", and the Greek word logos meaning the study of something. Thus we can conclude that psychology is the study of soul.</a:t>
            </a:r>
            <a:endParaRPr/>
          </a:p>
          <a:p>
            <a:pPr indent="-306000" lvl="0" marL="306000" rtl="0" algn="just">
              <a:spcBef>
                <a:spcPts val="960"/>
              </a:spcBef>
              <a:spcAft>
                <a:spcPts val="0"/>
              </a:spcAft>
              <a:buSzPts val="1656"/>
              <a:buChar char="◼"/>
            </a:pPr>
            <a:r>
              <a:rPr lang="en-US">
                <a:solidFill>
                  <a:schemeClr val="dk1"/>
                </a:solidFill>
                <a:latin typeface="Times New Roman"/>
                <a:ea typeface="Times New Roman"/>
                <a:cs typeface="Times New Roman"/>
                <a:sym typeface="Times New Roman"/>
              </a:rPr>
              <a:t>Psychology is an offspring of subject </a:t>
            </a:r>
            <a:r>
              <a:rPr lang="en-US">
                <a:solidFill>
                  <a:srgbClr val="FF0000"/>
                </a:solidFill>
                <a:latin typeface="Times New Roman"/>
                <a:ea typeface="Times New Roman"/>
                <a:cs typeface="Times New Roman"/>
                <a:sym typeface="Times New Roman"/>
              </a:rPr>
              <a:t>philosophy.</a:t>
            </a:r>
            <a:endParaRPr/>
          </a:p>
          <a:p>
            <a:pPr indent="-200844" lvl="0" marL="306000" rtl="0" algn="l">
              <a:spcBef>
                <a:spcPts val="960"/>
              </a:spcBef>
              <a:spcAft>
                <a:spcPts val="0"/>
              </a:spcAft>
              <a:buSzPts val="1656"/>
              <a:buNone/>
            </a:pPr>
            <a:r>
              <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9"/>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PSYCHOLOGY AS A SCIENCE</a:t>
            </a:r>
            <a:endParaRPr/>
          </a:p>
        </p:txBody>
      </p:sp>
      <p:pic>
        <p:nvPicPr>
          <p:cNvPr id="158" name="Google Shape;158;p19"/>
          <p:cNvPicPr preferRelativeResize="0"/>
          <p:nvPr/>
        </p:nvPicPr>
        <p:blipFill rotWithShape="1">
          <a:blip r:embed="rId3">
            <a:alphaModFix/>
          </a:blip>
          <a:srcRect b="0" l="0" r="0" t="0"/>
          <a:stretch/>
        </p:blipFill>
        <p:spPr>
          <a:xfrm>
            <a:off x="291294" y="1940311"/>
            <a:ext cx="11609410" cy="4527027"/>
          </a:xfrm>
          <a:prstGeom prst="ellipse">
            <a:avLst/>
          </a:prstGeom>
          <a:noFill/>
          <a:ln>
            <a:noFill/>
          </a:ln>
        </p:spPr>
      </p:pic>
      <p:sp>
        <p:nvSpPr>
          <p:cNvPr id="159" name="Google Shape;159;p19"/>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1656"/>
              <a:buChar char="◼"/>
            </a:pPr>
            <a:r>
              <a:rPr lang="en-US">
                <a:solidFill>
                  <a:schemeClr val="dk1"/>
                </a:solidFill>
                <a:latin typeface="Times New Roman"/>
                <a:ea typeface="Times New Roman"/>
                <a:cs typeface="Times New Roman"/>
                <a:sym typeface="Times New Roman"/>
              </a:rPr>
              <a:t>Based on scientific principles that emphasizes empiricism, or knowledge based on observation</a:t>
            </a:r>
            <a:endParaRPr/>
          </a:p>
          <a:p>
            <a:pPr indent="-306000" lvl="0" marL="306000" rtl="0" algn="l">
              <a:spcBef>
                <a:spcPts val="960"/>
              </a:spcBef>
              <a:spcAft>
                <a:spcPts val="0"/>
              </a:spcAft>
              <a:buSzPts val="1656"/>
              <a:buChar char="◼"/>
            </a:pPr>
            <a:r>
              <a:rPr lang="en-US">
                <a:solidFill>
                  <a:schemeClr val="dk1"/>
                </a:solidFill>
                <a:latin typeface="Times New Roman"/>
                <a:ea typeface="Times New Roman"/>
                <a:cs typeface="Times New Roman"/>
                <a:sym typeface="Times New Roman"/>
              </a:rPr>
              <a:t> Systematic collection and examination of data (empirical evidence) to support or disprove hypotheses (predictions) rather than depending on common sense. </a:t>
            </a:r>
            <a:endParaRPr/>
          </a:p>
          <a:p>
            <a:pPr indent="-200844" lvl="0" marL="306000" rtl="0" algn="l">
              <a:spcBef>
                <a:spcPts val="960"/>
              </a:spcBef>
              <a:spcAft>
                <a:spcPts val="0"/>
              </a:spcAft>
              <a:buSzPts val="1656"/>
              <a:buNone/>
            </a:pPr>
            <a:r>
              <a:t/>
            </a:r>
            <a:endParaRPr/>
          </a:p>
          <a:p>
            <a:pPr indent="0" lvl="0" marL="0" rtl="0" algn="ctr">
              <a:spcBef>
                <a:spcPts val="1160"/>
              </a:spcBef>
              <a:spcAft>
                <a:spcPts val="0"/>
              </a:spcAft>
              <a:buSzPts val="2576"/>
              <a:buNone/>
            </a:pPr>
            <a:r>
              <a:rPr lang="en-US" sz="2800">
                <a:solidFill>
                  <a:schemeClr val="dk1"/>
                </a:solidFill>
                <a:latin typeface="Times New Roman"/>
                <a:ea typeface="Times New Roman"/>
                <a:cs typeface="Times New Roman"/>
                <a:sym typeface="Times New Roman"/>
              </a:rPr>
              <a:t>“Psychology is the </a:t>
            </a:r>
            <a:r>
              <a:rPr lang="en-US" sz="2800">
                <a:solidFill>
                  <a:srgbClr val="FF0000"/>
                </a:solidFill>
                <a:latin typeface="Times New Roman"/>
                <a:ea typeface="Times New Roman"/>
                <a:cs typeface="Times New Roman"/>
                <a:sym typeface="Times New Roman"/>
              </a:rPr>
              <a:t>scientific </a:t>
            </a:r>
            <a:r>
              <a:rPr lang="en-US" sz="2800">
                <a:solidFill>
                  <a:schemeClr val="dk1"/>
                </a:solidFill>
                <a:latin typeface="Times New Roman"/>
                <a:ea typeface="Times New Roman"/>
                <a:cs typeface="Times New Roman"/>
                <a:sym typeface="Times New Roman"/>
              </a:rPr>
              <a:t>study of </a:t>
            </a:r>
            <a:r>
              <a:rPr lang="en-US" sz="2800">
                <a:solidFill>
                  <a:srgbClr val="FF0000"/>
                </a:solidFill>
                <a:latin typeface="Times New Roman"/>
                <a:ea typeface="Times New Roman"/>
                <a:cs typeface="Times New Roman"/>
                <a:sym typeface="Times New Roman"/>
              </a:rPr>
              <a:t>behavior </a:t>
            </a:r>
            <a:r>
              <a:rPr lang="en-US" sz="2800">
                <a:solidFill>
                  <a:schemeClr val="dk1"/>
                </a:solidFill>
                <a:latin typeface="Times New Roman"/>
                <a:ea typeface="Times New Roman"/>
                <a:cs typeface="Times New Roman"/>
                <a:sym typeface="Times New Roman"/>
              </a:rPr>
              <a:t>and</a:t>
            </a:r>
            <a:r>
              <a:rPr lang="en-US" sz="2800">
                <a:latin typeface="Times New Roman"/>
                <a:ea typeface="Times New Roman"/>
                <a:cs typeface="Times New Roman"/>
                <a:sym typeface="Times New Roman"/>
              </a:rPr>
              <a:t> </a:t>
            </a:r>
            <a:r>
              <a:rPr lang="en-US" sz="2800">
                <a:solidFill>
                  <a:srgbClr val="FF0000"/>
                </a:solidFill>
                <a:latin typeface="Times New Roman"/>
                <a:ea typeface="Times New Roman"/>
                <a:cs typeface="Times New Roman"/>
                <a:sym typeface="Times New Roman"/>
              </a:rPr>
              <a:t>mental processes.</a:t>
            </a:r>
            <a:r>
              <a:rPr lang="en-US" sz="2800">
                <a:solidFill>
                  <a:schemeClr val="dk1"/>
                </a:solidFill>
                <a:latin typeface="Times New Roman"/>
                <a:ea typeface="Times New Roman"/>
                <a:cs typeface="Times New Roman"/>
                <a:sym typeface="Times New Roman"/>
              </a:rPr>
              <a:t>”</a:t>
            </a:r>
            <a:endParaRPr/>
          </a:p>
          <a:p>
            <a:pPr indent="-200844" lvl="0" marL="306000" rtl="0" algn="l">
              <a:spcBef>
                <a:spcPts val="960"/>
              </a:spcBef>
              <a:spcAft>
                <a:spcPts val="0"/>
              </a:spcAft>
              <a:buSzPts val="1656"/>
              <a:buNone/>
            </a:pPr>
            <a:r>
              <a:t/>
            </a:r>
            <a:endParaRPr/>
          </a:p>
          <a:p>
            <a:pPr indent="-200844" lvl="0" marL="306000" rtl="0" algn="l">
              <a:spcBef>
                <a:spcPts val="960"/>
              </a:spcBef>
              <a:spcAft>
                <a:spcPts val="0"/>
              </a:spcAft>
              <a:buSzPts val="1656"/>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SCOPE OF PSYCHOLOGY</a:t>
            </a:r>
            <a:endParaRPr/>
          </a:p>
        </p:txBody>
      </p:sp>
      <p:pic>
        <p:nvPicPr>
          <p:cNvPr id="166" name="Google Shape;166;p20"/>
          <p:cNvPicPr preferRelativeResize="0"/>
          <p:nvPr/>
        </p:nvPicPr>
        <p:blipFill rotWithShape="1">
          <a:blip r:embed="rId3">
            <a:alphaModFix/>
          </a:blip>
          <a:srcRect b="0" l="0" r="0" t="0"/>
          <a:stretch/>
        </p:blipFill>
        <p:spPr>
          <a:xfrm>
            <a:off x="7415235" y="2180496"/>
            <a:ext cx="4096867" cy="3944454"/>
          </a:xfrm>
          <a:prstGeom prst="rect">
            <a:avLst/>
          </a:prstGeom>
          <a:noFill/>
          <a:ln>
            <a:noFill/>
          </a:ln>
        </p:spPr>
      </p:pic>
      <p:sp>
        <p:nvSpPr>
          <p:cNvPr id="167" name="Google Shape;167;p20"/>
          <p:cNvSpPr txBox="1"/>
          <p:nvPr/>
        </p:nvSpPr>
        <p:spPr>
          <a:xfrm>
            <a:off x="581192" y="1567179"/>
            <a:ext cx="6655949" cy="4175699"/>
          </a:xfrm>
          <a:prstGeom prst="rect">
            <a:avLst/>
          </a:prstGeom>
          <a:noFill/>
          <a:ln>
            <a:noFill/>
          </a:ln>
        </p:spPr>
        <p:txBody>
          <a:bodyPr anchorCtr="0" anchor="ctr" bIns="45700" lIns="91425" spcFirstLastPara="1" rIns="91425" wrap="square" tIns="45700">
            <a:normAutofit/>
          </a:bodyPr>
          <a:lstStyle/>
          <a:p>
            <a:pPr indent="-306000" lvl="0" marL="306000" marR="0" rtl="0" algn="just">
              <a:spcBef>
                <a:spcPts val="0"/>
              </a:spcBef>
              <a:spcAft>
                <a:spcPts val="0"/>
              </a:spcAft>
              <a:buClr>
                <a:schemeClr val="accent2"/>
              </a:buClr>
              <a:buSzPts val="1656"/>
              <a:buFont typeface="Noto Sans Symbols"/>
              <a:buChar char="◼"/>
            </a:pPr>
            <a:r>
              <a:rPr lang="en-US" sz="1800">
                <a:solidFill>
                  <a:schemeClr val="dk1"/>
                </a:solidFill>
                <a:latin typeface="Gill Sans"/>
                <a:ea typeface="Gill Sans"/>
                <a:cs typeface="Gill Sans"/>
                <a:sym typeface="Gill Sans"/>
              </a:rPr>
              <a:t>Psychology today covers enormous range of scope or fields</a:t>
            </a:r>
            <a:r>
              <a:rPr lang="en-US" sz="1800">
                <a:solidFill>
                  <a:schemeClr val="dk2"/>
                </a:solidFill>
                <a:latin typeface="Gill Sans"/>
                <a:ea typeface="Gill Sans"/>
                <a:cs typeface="Gill Sans"/>
                <a:sym typeface="Gill Sans"/>
              </a:rPr>
              <a:t>.</a:t>
            </a:r>
            <a:endParaRPr/>
          </a:p>
          <a:p>
            <a:pPr indent="-200844" lvl="0" marL="306000" marR="0" rtl="0" algn="just">
              <a:spcBef>
                <a:spcPts val="960"/>
              </a:spcBef>
              <a:spcAft>
                <a:spcPts val="0"/>
              </a:spcAft>
              <a:buClr>
                <a:schemeClr val="accent2"/>
              </a:buClr>
              <a:buSzPts val="1656"/>
              <a:buFont typeface="Noto Sans Symbols"/>
              <a:buNone/>
            </a:pPr>
            <a:r>
              <a:t/>
            </a:r>
            <a:endParaRPr sz="1800">
              <a:solidFill>
                <a:schemeClr val="dk2"/>
              </a:solidFill>
              <a:latin typeface="Gill Sans"/>
              <a:ea typeface="Gill Sans"/>
              <a:cs typeface="Gill Sans"/>
              <a:sym typeface="Gill Sans"/>
            </a:endParaRPr>
          </a:p>
          <a:p>
            <a:pPr indent="-306000" lvl="0" marL="306000" marR="0" rtl="0" algn="just">
              <a:spcBef>
                <a:spcPts val="960"/>
              </a:spcBef>
              <a:spcAft>
                <a:spcPts val="0"/>
              </a:spcAft>
              <a:buClr>
                <a:schemeClr val="accent2"/>
              </a:buClr>
              <a:buSzPts val="1656"/>
              <a:buFont typeface="Noto Sans Symbols"/>
              <a:buChar char="◼"/>
            </a:pPr>
            <a:r>
              <a:rPr lang="en-US" sz="1800">
                <a:solidFill>
                  <a:srgbClr val="C00000"/>
                </a:solidFill>
                <a:latin typeface="Gill Sans"/>
                <a:ea typeface="Gill Sans"/>
                <a:cs typeface="Gill Sans"/>
                <a:sym typeface="Gill Sans"/>
              </a:rPr>
              <a:t>Basic psychology: </a:t>
            </a:r>
            <a:r>
              <a:rPr lang="en-US" sz="1800">
                <a:solidFill>
                  <a:schemeClr val="dk1"/>
                </a:solidFill>
                <a:latin typeface="Gill Sans"/>
                <a:ea typeface="Gill Sans"/>
                <a:cs typeface="Gill Sans"/>
                <a:sym typeface="Gill Sans"/>
              </a:rPr>
              <a:t>it is the study of mind and behavior</a:t>
            </a:r>
            <a:endParaRPr sz="1800">
              <a:solidFill>
                <a:schemeClr val="dk1"/>
              </a:solidFill>
              <a:latin typeface="Gill Sans"/>
              <a:ea typeface="Gill Sans"/>
              <a:cs typeface="Gill Sans"/>
              <a:sym typeface="Gill Sans"/>
            </a:endParaRPr>
          </a:p>
          <a:p>
            <a:pPr indent="0" lvl="0" marL="0" rtl="0" algn="just">
              <a:lnSpc>
                <a:spcPct val="115000"/>
              </a:lnSpc>
              <a:spcBef>
                <a:spcPts val="0"/>
              </a:spcBef>
              <a:spcAft>
                <a:spcPts val="0"/>
              </a:spcAft>
              <a:buNone/>
            </a:pPr>
            <a:r>
              <a:t/>
            </a:r>
            <a:endParaRPr sz="1800">
              <a:solidFill>
                <a:schemeClr val="dk1"/>
              </a:solidFill>
              <a:latin typeface="Gill Sans"/>
              <a:ea typeface="Gill Sans"/>
              <a:cs typeface="Gill Sans"/>
              <a:sym typeface="Gill Sans"/>
            </a:endParaRPr>
          </a:p>
          <a:p>
            <a:pPr indent="-306000" lvl="0" marL="306000" marR="0" rtl="0" algn="just">
              <a:spcBef>
                <a:spcPts val="960"/>
              </a:spcBef>
              <a:spcAft>
                <a:spcPts val="0"/>
              </a:spcAft>
              <a:buClr>
                <a:schemeClr val="accent2"/>
              </a:buClr>
              <a:buSzPts val="1656"/>
              <a:buFont typeface="Noto Sans Symbols"/>
              <a:buChar char="◼"/>
            </a:pPr>
            <a:r>
              <a:rPr lang="en-US" sz="1800">
                <a:solidFill>
                  <a:srgbClr val="C00000"/>
                </a:solidFill>
                <a:latin typeface="Gill Sans"/>
                <a:ea typeface="Gill Sans"/>
                <a:cs typeface="Gill Sans"/>
                <a:sym typeface="Gill Sans"/>
              </a:rPr>
              <a:t>Applied psychology: </a:t>
            </a:r>
            <a:r>
              <a:rPr lang="en-US" sz="1800">
                <a:solidFill>
                  <a:schemeClr val="dk1"/>
                </a:solidFill>
                <a:latin typeface="Gill Sans"/>
                <a:ea typeface="Gill Sans"/>
                <a:cs typeface="Gill Sans"/>
                <a:sym typeface="Gill Sans"/>
              </a:rPr>
              <a:t>methods and findings of scientific psychology to solve practical problems of human and animal behavior and experience.</a:t>
            </a:r>
            <a:endParaRPr sz="1800">
              <a:solidFill>
                <a:schemeClr val="dk1"/>
              </a:solidFill>
              <a:latin typeface="Gill Sans"/>
              <a:ea typeface="Gill Sans"/>
              <a:cs typeface="Gill Sans"/>
              <a:sym typeface="Gill Sans"/>
            </a:endParaRPr>
          </a:p>
          <a:p>
            <a:pPr indent="0" lvl="0" marL="0" marR="0" rtl="0" algn="just">
              <a:spcBef>
                <a:spcPts val="96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2800"/>
              <a:buFont typeface="Gill Sans"/>
              <a:buNone/>
            </a:pPr>
            <a:r>
              <a:rPr lang="en-US"/>
              <a:t>THINK????</a:t>
            </a:r>
            <a:endParaRPr/>
          </a:p>
        </p:txBody>
      </p:sp>
      <p:sp>
        <p:nvSpPr>
          <p:cNvPr id="173" name="Google Shape;173;p21"/>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p>
            <a:pPr indent="-306000" lvl="0" marL="306000" rtl="0" algn="l">
              <a:spcBef>
                <a:spcPts val="0"/>
              </a:spcBef>
              <a:spcAft>
                <a:spcPts val="0"/>
              </a:spcAft>
              <a:buSzPts val="1656"/>
              <a:buChar char="◼"/>
            </a:pPr>
            <a:r>
              <a:rPr lang="en-US">
                <a:solidFill>
                  <a:schemeClr val="dk1"/>
                </a:solidFill>
              </a:rPr>
              <a:t>How is psychology important in your field?</a:t>
            </a:r>
            <a:endParaRPr/>
          </a:p>
          <a:p>
            <a:pPr indent="-306000" lvl="0" marL="306000" rtl="0" algn="l">
              <a:spcBef>
                <a:spcPts val="960"/>
              </a:spcBef>
              <a:spcAft>
                <a:spcPts val="0"/>
              </a:spcAft>
              <a:buSzPts val="1656"/>
              <a:buChar char="◼"/>
            </a:pPr>
            <a:r>
              <a:rPr lang="en-US">
                <a:solidFill>
                  <a:schemeClr val="dk1"/>
                </a:solidFill>
              </a:rPr>
              <a:t>What makes psychology important in your field?</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Dividend">
  <a:themeElements>
    <a:clrScheme name="Dividend">
      <a:dk1>
        <a:srgbClr val="000000"/>
      </a:dk1>
      <a:lt1>
        <a:srgbClr val="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